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2" r:id="rId4"/>
    <p:sldId id="273" r:id="rId5"/>
    <p:sldId id="269" r:id="rId6"/>
    <p:sldId id="270" r:id="rId7"/>
    <p:sldId id="259" r:id="rId8"/>
    <p:sldId id="276" r:id="rId9"/>
    <p:sldId id="265" r:id="rId10"/>
    <p:sldId id="266" r:id="rId11"/>
    <p:sldId id="271" r:id="rId12"/>
    <p:sldId id="264" r:id="rId13"/>
    <p:sldId id="281" r:id="rId14"/>
    <p:sldId id="261" r:id="rId15"/>
    <p:sldId id="282" r:id="rId16"/>
    <p:sldId id="277" r:id="rId17"/>
    <p:sldId id="274" r:id="rId18"/>
    <p:sldId id="279" r:id="rId19"/>
    <p:sldId id="280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EA4"/>
    <a:srgbClr val="FF398A"/>
    <a:srgbClr val="FF1757"/>
    <a:srgbClr val="FF1B9A"/>
    <a:srgbClr val="FF00FF"/>
    <a:srgbClr val="00CCCC"/>
    <a:srgbClr val="008100"/>
    <a:srgbClr val="66221E"/>
    <a:srgbClr val="005500"/>
    <a:srgbClr val="AB1B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3" d="100"/>
          <a:sy n="143" d="100"/>
        </p:scale>
        <p:origin x="714" y="15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CF497-3976-0E43-8F97-AB16D6CC7D8B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DB024-5E81-AC43-AE47-466EFB942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7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EF322-0115-42BF-AD18-42FBC83388E4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0E1F-7A2E-46D5-B7F2-0648656F7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74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website</a:t>
            </a:r>
            <a:r>
              <a:rPr lang="en-US" baseline="0" dirty="0" smtClean="0"/>
              <a:t> address to this site:  www.commit2respond.org/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D0E1F-7A2E-46D5-B7F2-0648656F71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19B58-98CF-C54B-A923-4B685C113E80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7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6D55-D6C6-4A46-83D3-A90634B9D1AE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0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3EC79-D0FD-4B49-A7F7-E021632D145A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4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5D94-859E-A946-91C1-7729AEA9E0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34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15181-171B-B34A-BC37-51AF208D3F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96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67EAD-AABD-CD4B-8D85-F51BD6D702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40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46D51-D002-C74F-BBFC-CA642DC324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45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2D31-EAD1-6144-AC22-8B069C772E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535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EE935-C454-F140-B16A-9A99F00BE6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53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8FB0-C5B2-6D44-8B0C-4868B2CDE5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19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428E-639C-A34F-9E3C-4BCBA18419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8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BF0BD-5618-D04C-B1E1-782F610D7ECF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753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8D98-C773-0641-AED0-7582910870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82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95804-C89D-3649-9FC3-8AE1F60A34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5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16376-4247-FB44-94C5-311A8FDC04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7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7131D-B385-F348-A7D0-084110051CFA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1A490-8E82-C944-84E9-D048D3051BBE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7784-B2F5-5541-A9AB-00F2272E7737}" type="datetime1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68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C92FD-2B1E-5D41-AAD6-04E22B8A1937}" type="datetime1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98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CB374-5414-124E-9562-66DE251AD98D}" type="datetime1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2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ACFAC-5C7F-4247-9AAC-28FA62C506FB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6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B909-F594-1E46-9315-F1E2A70156CA}" type="datetime1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9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4200" y="6096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FF84-C836-E746-86F2-322B91472B9F}" type="datetime1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262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5008-DF7F-684F-BFDE-B670D550AC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9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psparr@uusc.or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0" r="2903" b="6536"/>
          <a:stretch/>
        </p:blipFill>
        <p:spPr>
          <a:xfrm>
            <a:off x="838200" y="249504"/>
            <a:ext cx="7385275" cy="5160696"/>
          </a:xfrm>
        </p:spPr>
      </p:pic>
      <p:sp>
        <p:nvSpPr>
          <p:cNvPr id="5" name="TextBox 4"/>
          <p:cNvSpPr txBox="1"/>
          <p:nvPr/>
        </p:nvSpPr>
        <p:spPr>
          <a:xfrm>
            <a:off x="76200" y="5399782"/>
            <a:ext cx="8991600" cy="107721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People 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faith and conscience taking </a:t>
            </a:r>
          </a:p>
          <a:p>
            <a:pPr algn="ctr"/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action for climate </a:t>
            </a:r>
            <a:r>
              <a:rPr lang="en-US" sz="3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justice. </a:t>
            </a:r>
            <a:endParaRPr lang="en-US" sz="3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2r logo-02.jpg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8600"/>
            <a:ext cx="4622174" cy="19739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40566" y="6593377"/>
            <a:ext cx="16654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Version 2 as of January 2015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3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Sign a general pledge to act </a:t>
            </a:r>
            <a:r>
              <a:rPr lang="en-US" sz="2400" dirty="0" smtClean="0"/>
              <a:t>on </a:t>
            </a:r>
            <a:r>
              <a:rPr lang="en-US" sz="2400" dirty="0"/>
              <a:t>the website.  </a:t>
            </a:r>
            <a:endParaRPr lang="en-US" sz="1100" dirty="0"/>
          </a:p>
          <a:p>
            <a:pPr marL="514350" indent="-514350">
              <a:buFont typeface="+mj-lt"/>
              <a:buAutoNum type="arabicPeriod"/>
            </a:pPr>
            <a:r>
              <a:rPr lang="en-US" sz="2400" b="1" dirty="0" smtClean="0"/>
              <a:t>Review action menus in each pillar and </a:t>
            </a:r>
            <a:r>
              <a:rPr lang="en-US" sz="2400" b="1" dirty="0"/>
              <a:t>c</a:t>
            </a:r>
            <a:r>
              <a:rPr lang="en-US" sz="2400" b="1" dirty="0" smtClean="0"/>
              <a:t>ommit </a:t>
            </a:r>
            <a:r>
              <a:rPr lang="en-US" sz="2400" b="1" dirty="0"/>
              <a:t>to specific actions </a:t>
            </a:r>
            <a:r>
              <a:rPr lang="en-US" sz="2400" dirty="0"/>
              <a:t>in each pillar as </a:t>
            </a:r>
            <a:r>
              <a:rPr lang="en-US" sz="2400" dirty="0" smtClean="0"/>
              <a:t>one of the following:</a:t>
            </a:r>
            <a:endParaRPr lang="en-US" sz="2400" dirty="0"/>
          </a:p>
          <a:p>
            <a:pPr marL="914400"/>
            <a:r>
              <a:rPr lang="en-US" sz="2000" b="1" dirty="0" smtClean="0">
                <a:solidFill>
                  <a:srgbClr val="3366FF"/>
                </a:solidFill>
              </a:rPr>
              <a:t>Individual/family/household </a:t>
            </a:r>
            <a:endParaRPr lang="en-US" sz="2000" b="1" dirty="0">
              <a:solidFill>
                <a:srgbClr val="3366FF"/>
              </a:solidFill>
            </a:endParaRPr>
          </a:p>
          <a:p>
            <a:pPr marL="914400"/>
            <a:r>
              <a:rPr lang="en-US" sz="2000" b="1" dirty="0" smtClean="0">
                <a:solidFill>
                  <a:srgbClr val="3366FF"/>
                </a:solidFill>
              </a:rPr>
              <a:t>Congregation or congregational group</a:t>
            </a:r>
          </a:p>
          <a:p>
            <a:pPr marL="914400"/>
            <a:r>
              <a:rPr lang="en-US" sz="2000" b="1" dirty="0" smtClean="0">
                <a:solidFill>
                  <a:srgbClr val="3366FF"/>
                </a:solidFill>
              </a:rPr>
              <a:t>Community group or coalition </a:t>
            </a:r>
          </a:p>
          <a:p>
            <a:pPr marL="914400"/>
            <a:r>
              <a:rPr lang="en-US" sz="2000" b="1" dirty="0" smtClean="0">
                <a:solidFill>
                  <a:srgbClr val="3366FF"/>
                </a:solidFill>
              </a:rPr>
              <a:t>UU-related organization or coalition</a:t>
            </a:r>
            <a:endParaRPr lang="en-US" sz="1100" b="1" dirty="0"/>
          </a:p>
          <a:p>
            <a:pPr marL="514350" indent="-514350">
              <a:buAutoNum type="arabicPeriod" startAt="3"/>
            </a:pPr>
            <a:r>
              <a:rPr lang="en-US" sz="2400" b="1" dirty="0" smtClean="0"/>
              <a:t>Create your own action commitments. </a:t>
            </a:r>
          </a:p>
          <a:p>
            <a:pPr marL="0" indent="0" algn="ctr">
              <a:buNone/>
            </a:pPr>
            <a:endParaRPr lang="en-US" sz="12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>
                <a:solidFill>
                  <a:srgbClr val="FF0000"/>
                </a:solidFill>
              </a:rPr>
              <a:t>Watch the online tally grow and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rgbClr val="FF0000"/>
                </a:solidFill>
              </a:rPr>
              <a:t>s</a:t>
            </a:r>
            <a:r>
              <a:rPr lang="en-US" sz="3000" b="1" dirty="0" smtClean="0">
                <a:solidFill>
                  <a:srgbClr val="FF0000"/>
                </a:solidFill>
              </a:rPr>
              <a:t>ee how we multiply our impact!</a:t>
            </a:r>
            <a:endParaRPr lang="en-US" sz="3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7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005500"/>
                </a:solidFill>
              </a:rPr>
              <a:t>Green Sanctuary</a:t>
            </a:r>
            <a:endParaRPr lang="en-US" dirty="0">
              <a:solidFill>
                <a:srgbClr val="0055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Certifying? Recertifying?  </a:t>
            </a:r>
            <a:endParaRPr lang="en-US" sz="3600" i="1" dirty="0"/>
          </a:p>
          <a:p>
            <a:r>
              <a:rPr lang="en-US" dirty="0" smtClean="0"/>
              <a:t>Green Sanctuary (GS) requirements dovetail with all three pillar actions. </a:t>
            </a:r>
          </a:p>
          <a:p>
            <a:r>
              <a:rPr lang="en-US" dirty="0" smtClean="0"/>
              <a:t>GS congregational coaches available.</a:t>
            </a:r>
          </a:p>
          <a:p>
            <a:r>
              <a:rPr lang="en-US" dirty="0" smtClean="0"/>
              <a:t>UUMFE curriculum available to help with strategic planning and identifying justice points for action.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190750" cy="22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2r logo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4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Commit2Respond?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UUs have many skills, talents, and ongoing projects — we need to coordinate and collaborate for </a:t>
            </a:r>
            <a:r>
              <a:rPr lang="en-US" b="1" dirty="0" smtClean="0">
                <a:solidFill>
                  <a:srgbClr val="FF0000"/>
                </a:solidFill>
              </a:rPr>
              <a:t>greater impact.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Our justice work often is fragmented and in silos; weaving our work together enables us to be </a:t>
            </a:r>
            <a:r>
              <a:rPr lang="en-US" b="1" dirty="0" smtClean="0">
                <a:solidFill>
                  <a:srgbClr val="FF0000"/>
                </a:solidFill>
              </a:rPr>
              <a:t>more strategic.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By working together we </a:t>
            </a:r>
            <a:r>
              <a:rPr lang="en-US" b="1" dirty="0" smtClean="0">
                <a:solidFill>
                  <a:srgbClr val="FF0000"/>
                </a:solidFill>
              </a:rPr>
              <a:t>inspire hope </a:t>
            </a:r>
            <a:r>
              <a:rPr lang="en-US" dirty="0" smtClean="0"/>
              <a:t>and create a stronger community for </a:t>
            </a:r>
            <a:r>
              <a:rPr lang="en-US" b="1" dirty="0" smtClean="0">
                <a:solidFill>
                  <a:srgbClr val="FF0000"/>
                </a:solidFill>
              </a:rPr>
              <a:t>accountability and support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0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solidFill>
            <a:srgbClr val="00ACCD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Who Should </a:t>
            </a:r>
            <a:r>
              <a:rPr lang="en-US" dirty="0"/>
              <a:t>G</a:t>
            </a:r>
            <a:r>
              <a:rPr lang="en-US" dirty="0" smtClean="0"/>
              <a:t>et </a:t>
            </a:r>
            <a:r>
              <a:rPr lang="en-US" dirty="0"/>
              <a:t>I</a:t>
            </a:r>
            <a:r>
              <a:rPr lang="en-US" dirty="0" smtClean="0"/>
              <a:t>nvolved in Commit2Respond?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Individuals: clergy, leaders, activists, people</a:t>
            </a:r>
            <a:r>
              <a:rPr lang="en-US" dirty="0"/>
              <a:t> </a:t>
            </a:r>
            <a:r>
              <a:rPr lang="en-US" dirty="0" smtClean="0"/>
              <a:t>who </a:t>
            </a:r>
            <a:r>
              <a:rPr lang="en-US" dirty="0"/>
              <a:t>c</a:t>
            </a:r>
            <a:r>
              <a:rPr lang="en-US" dirty="0" smtClean="0"/>
              <a:t>are</a:t>
            </a:r>
          </a:p>
          <a:p>
            <a:r>
              <a:rPr lang="en-US" dirty="0" smtClean="0"/>
              <a:t>Households and families</a:t>
            </a:r>
          </a:p>
          <a:p>
            <a:r>
              <a:rPr lang="en-US" dirty="0" smtClean="0"/>
              <a:t>Congregational teams who can organize in the congregation and the community</a:t>
            </a:r>
          </a:p>
          <a:p>
            <a:r>
              <a:rPr lang="en-US" dirty="0" smtClean="0"/>
              <a:t>Small group </a:t>
            </a:r>
            <a:r>
              <a:rPr lang="en-US" dirty="0"/>
              <a:t>m</a:t>
            </a:r>
            <a:r>
              <a:rPr lang="en-US" dirty="0" smtClean="0"/>
              <a:t>inistries, covenant </a:t>
            </a:r>
            <a:r>
              <a:rPr lang="en-US" dirty="0"/>
              <a:t>g</a:t>
            </a:r>
            <a:r>
              <a:rPr lang="en-US" dirty="0" smtClean="0"/>
              <a:t>roups</a:t>
            </a:r>
          </a:p>
          <a:p>
            <a:r>
              <a:rPr lang="en-US" dirty="0" smtClean="0"/>
              <a:t>Whole congregations</a:t>
            </a:r>
          </a:p>
          <a:p>
            <a:r>
              <a:rPr lang="en-US" dirty="0" smtClean="0"/>
              <a:t>UU State Action Networks and UU justice </a:t>
            </a:r>
            <a:r>
              <a:rPr lang="en-US" dirty="0"/>
              <a:t>g</a:t>
            </a:r>
            <a:r>
              <a:rPr lang="en-US" dirty="0" smtClean="0"/>
              <a:t>roups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2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dirty="0" smtClean="0">
                <a:solidFill>
                  <a:srgbClr val="3366FF"/>
                </a:solidFill>
              </a:rPr>
              <a:t>January 2015: </a:t>
            </a:r>
            <a:r>
              <a:rPr lang="en-US" sz="2400" b="1" dirty="0" smtClean="0">
                <a:solidFill>
                  <a:srgbClr val="000000"/>
                </a:solidFill>
              </a:rPr>
              <a:t>Climate justice track </a:t>
            </a:r>
            <a:r>
              <a:rPr lang="en-US" sz="2400" dirty="0" smtClean="0">
                <a:solidFill>
                  <a:srgbClr val="000000"/>
                </a:solidFill>
              </a:rPr>
              <a:t>at national UU clergy institute.  Ministers get briefed on issue and the </a:t>
            </a:r>
            <a:r>
              <a:rPr lang="en-US" sz="2400" dirty="0" smtClean="0"/>
              <a:t>initiative.</a:t>
            </a:r>
          </a:p>
          <a:p>
            <a:endParaRPr lang="en-US" sz="900" b="1" dirty="0" smtClean="0"/>
          </a:p>
          <a:p>
            <a:r>
              <a:rPr lang="en-US" sz="2400" b="1" dirty="0" smtClean="0">
                <a:solidFill>
                  <a:srgbClr val="3366FF"/>
                </a:solidFill>
              </a:rPr>
              <a:t>March </a:t>
            </a:r>
            <a:r>
              <a:rPr lang="en-US" sz="2400" b="1" dirty="0">
                <a:solidFill>
                  <a:srgbClr val="3366FF"/>
                </a:solidFill>
              </a:rPr>
              <a:t>14–</a:t>
            </a:r>
            <a:r>
              <a:rPr lang="en-US" sz="2400" b="1" dirty="0" smtClean="0">
                <a:solidFill>
                  <a:srgbClr val="3366FF"/>
                </a:solidFill>
              </a:rPr>
              <a:t>17: </a:t>
            </a:r>
            <a:r>
              <a:rPr lang="en-US" sz="2400" b="1" dirty="0" smtClean="0"/>
              <a:t>National young adult climate justice lobby days and training </a:t>
            </a:r>
            <a:r>
              <a:rPr lang="en-US" sz="2400" dirty="0" smtClean="0"/>
              <a:t>in Washington, D.C.</a:t>
            </a:r>
          </a:p>
          <a:p>
            <a:pPr marL="0" indent="0">
              <a:buNone/>
            </a:pPr>
            <a:endParaRPr lang="en-US" sz="900" b="1" dirty="0" smtClean="0"/>
          </a:p>
          <a:p>
            <a:r>
              <a:rPr lang="en-US" sz="2400" b="1" dirty="0" smtClean="0">
                <a:solidFill>
                  <a:srgbClr val="3366FF"/>
                </a:solidFill>
              </a:rPr>
              <a:t>March 22: </a:t>
            </a:r>
            <a:r>
              <a:rPr lang="en-US" sz="2400" b="1" dirty="0" smtClean="0"/>
              <a:t>Climate Justice Sunday. </a:t>
            </a:r>
            <a:r>
              <a:rPr lang="en-US" sz="2400" dirty="0" smtClean="0"/>
              <a:t>Kickoff of four-week intensive worship and orientation to initiative, launching commitment period.</a:t>
            </a:r>
          </a:p>
          <a:p>
            <a:pPr marL="0" indent="0">
              <a:buNone/>
            </a:pPr>
            <a:endParaRPr lang="en-US" sz="900" b="1" dirty="0" smtClean="0"/>
          </a:p>
          <a:p>
            <a:r>
              <a:rPr lang="en-US" sz="2400" b="1" dirty="0" smtClean="0">
                <a:solidFill>
                  <a:srgbClr val="3366FF"/>
                </a:solidFill>
              </a:rPr>
              <a:t>April 22: </a:t>
            </a:r>
            <a:r>
              <a:rPr lang="en-US" sz="2400" b="1" dirty="0" smtClean="0"/>
              <a:t>Earth Day. </a:t>
            </a:r>
            <a:r>
              <a:rPr lang="en-US" sz="2400" dirty="0" smtClean="0"/>
              <a:t>End of formal, intensive orientation.</a:t>
            </a:r>
          </a:p>
          <a:p>
            <a:endParaRPr lang="en-US" sz="900" dirty="0" smtClean="0"/>
          </a:p>
          <a:p>
            <a:r>
              <a:rPr lang="en-US" sz="2400" b="1" dirty="0" smtClean="0">
                <a:solidFill>
                  <a:srgbClr val="3366FF"/>
                </a:solidFill>
              </a:rPr>
              <a:t>June: </a:t>
            </a:r>
            <a:r>
              <a:rPr lang="en-US" sz="2400" b="1" dirty="0" smtClean="0"/>
              <a:t>General Assembly. </a:t>
            </a:r>
            <a:r>
              <a:rPr lang="en-US" sz="2400" dirty="0" smtClean="0"/>
              <a:t>Climate justice track of workshops, public witness, special local immersion experiences, teen Activate training, etc. Second round of outreach to clergy and congregational leaders. </a:t>
            </a:r>
          </a:p>
          <a:p>
            <a:pPr marL="0" indent="0">
              <a:buNone/>
            </a:pPr>
            <a:endParaRPr lang="en-US" sz="900" dirty="0" smtClean="0"/>
          </a:p>
          <a:p>
            <a:r>
              <a:rPr lang="en-US" sz="2400" b="1" dirty="0" smtClean="0">
                <a:solidFill>
                  <a:srgbClr val="3366FF"/>
                </a:solidFill>
              </a:rPr>
              <a:t>December: </a:t>
            </a:r>
            <a:r>
              <a:rPr lang="en-US" sz="2400" b="1" dirty="0" smtClean="0"/>
              <a:t>Close of commitment period. </a:t>
            </a:r>
            <a:r>
              <a:rPr lang="en-US" sz="2400" dirty="0" smtClean="0"/>
              <a:t>Our commitments will be tallied and showcased with advocacy around the 2015 Paris </a:t>
            </a:r>
            <a:r>
              <a:rPr lang="en-US" sz="2500" dirty="0"/>
              <a:t>U.N. Framework Convention on Climate Change </a:t>
            </a:r>
            <a:r>
              <a:rPr lang="en-US" sz="2400" dirty="0" smtClean="0"/>
              <a:t>negotiations.</a:t>
            </a:r>
          </a:p>
          <a:p>
            <a:endParaRPr lang="en-US" sz="2400" b="1" dirty="0">
              <a:solidFill>
                <a:srgbClr val="3366FF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2016 and beyond: implementation period!</a:t>
            </a:r>
          </a:p>
          <a:p>
            <a:pPr marL="0" indent="0">
              <a:buNone/>
            </a:pPr>
            <a:endParaRPr lang="en-US" sz="2000" b="1" dirty="0">
              <a:solidFill>
                <a:srgbClr val="3366FF"/>
              </a:solidFill>
            </a:endParaRPr>
          </a:p>
          <a:p>
            <a:endParaRPr lang="en-US" sz="2000" b="1" dirty="0" smtClean="0">
              <a:solidFill>
                <a:srgbClr val="3366FF"/>
              </a:solidFill>
            </a:endParaRPr>
          </a:p>
          <a:p>
            <a:endParaRPr lang="en-US" sz="2000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</a:t>
            </a:r>
            <a:r>
              <a:rPr lang="en-US" dirty="0"/>
              <a:t>H</a:t>
            </a:r>
            <a:r>
              <a:rPr lang="en-US" dirty="0" smtClean="0"/>
              <a:t>appen </a:t>
            </a:r>
            <a:r>
              <a:rPr lang="en-US" dirty="0"/>
              <a:t>N</a:t>
            </a:r>
            <a:r>
              <a:rPr lang="en-US" dirty="0" smtClean="0"/>
              <a:t>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Together we will do the following:</a:t>
            </a:r>
          </a:p>
          <a:p>
            <a:r>
              <a:rPr lang="en-US" dirty="0"/>
              <a:t>K</a:t>
            </a:r>
            <a:r>
              <a:rPr lang="en-US" dirty="0" smtClean="0"/>
              <a:t>eep growing the Commit2Respond network.</a:t>
            </a:r>
          </a:p>
          <a:p>
            <a:r>
              <a:rPr lang="en-US" dirty="0" smtClean="0"/>
              <a:t>Track our </a:t>
            </a:r>
            <a:r>
              <a:rPr lang="en-US" dirty="0"/>
              <a:t>progress as a movement with </a:t>
            </a:r>
            <a:r>
              <a:rPr lang="en-US" dirty="0" smtClean="0"/>
              <a:t>online </a:t>
            </a:r>
            <a:r>
              <a:rPr lang="en-US" dirty="0"/>
              <a:t>tools and graphics.</a:t>
            </a:r>
          </a:p>
          <a:p>
            <a:r>
              <a:rPr lang="en-US" dirty="0" smtClean="0"/>
              <a:t>Share our stories of action, carbon footprint calculators, resources, training materials, etc. </a:t>
            </a:r>
          </a:p>
          <a:p>
            <a:r>
              <a:rPr lang="en-US" dirty="0"/>
              <a:t>H</a:t>
            </a:r>
            <a:r>
              <a:rPr lang="en-US" dirty="0" smtClean="0"/>
              <a:t>old webinars and phone conferences for Commit2Respond activists.</a:t>
            </a:r>
          </a:p>
          <a:p>
            <a:endParaRPr lang="en-US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What Does Climate Justice Month Look </a:t>
            </a:r>
            <a:r>
              <a:rPr lang="en-US" dirty="0"/>
              <a:t>L</a:t>
            </a:r>
            <a:r>
              <a:rPr lang="en-US" dirty="0" smtClean="0"/>
              <a:t>ike?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Website becomes fully functional, interactive. </a:t>
            </a:r>
          </a:p>
          <a:p>
            <a:r>
              <a:rPr lang="en-US" dirty="0" smtClean="0"/>
              <a:t>March 22: </a:t>
            </a:r>
            <a:r>
              <a:rPr lang="en-US" dirty="0"/>
              <a:t>f</a:t>
            </a:r>
            <a:r>
              <a:rPr lang="en-US" dirty="0" smtClean="0"/>
              <a:t>ree worship resources, posters, and advocacy activities for celebrating World Water Day available through UUSC.</a:t>
            </a:r>
          </a:p>
          <a:p>
            <a:r>
              <a:rPr lang="en-US" dirty="0" smtClean="0"/>
              <a:t>April 22: Earth Day worship materials and activities available through UUMFE.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3366FF"/>
                </a:solidFill>
              </a:rPr>
              <a:t>W</a:t>
            </a:r>
            <a:r>
              <a:rPr lang="en-US" dirty="0" smtClean="0">
                <a:solidFill>
                  <a:srgbClr val="3366FF"/>
                </a:solidFill>
              </a:rPr>
              <a:t>eekly theological themes supported by resources, rituals, and activities for individuals, groups, and </a:t>
            </a:r>
            <a:r>
              <a:rPr lang="en-US" dirty="0">
                <a:solidFill>
                  <a:srgbClr val="3366FF"/>
                </a:solidFill>
              </a:rPr>
              <a:t>congregations.</a:t>
            </a:r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6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Young Adult Lobby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March </a:t>
            </a:r>
            <a:r>
              <a:rPr lang="en-US" sz="9600" dirty="0">
                <a:solidFill>
                  <a:srgbClr val="FF0000"/>
                </a:solidFill>
              </a:rPr>
              <a:t>14</a:t>
            </a:r>
            <a:r>
              <a:rPr lang="en-US" sz="9600" dirty="0" smtClean="0">
                <a:solidFill>
                  <a:srgbClr val="FF0000"/>
                </a:solidFill>
              </a:rPr>
              <a:t>–17, 2015, in Washington, D.C. </a:t>
            </a:r>
          </a:p>
          <a:p>
            <a:pPr marL="0" indent="0">
              <a:buNone/>
            </a:pPr>
            <a:r>
              <a:rPr lang="en-US" sz="9600" dirty="0" smtClean="0"/>
              <a:t>Open to 18- to 35-year-olds</a:t>
            </a:r>
          </a:p>
          <a:p>
            <a:pPr marL="0" indent="0">
              <a:buNone/>
            </a:pPr>
            <a:r>
              <a:rPr lang="en-US" sz="9600" dirty="0" smtClean="0"/>
              <a:t>Interfaith setting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sz="9600" dirty="0" smtClean="0"/>
              <a:t>Explore UU theological and spiritual grounding for climate justice advocacy.</a:t>
            </a:r>
          </a:p>
          <a:p>
            <a:r>
              <a:rPr lang="en-US" sz="9600" dirty="0" smtClean="0"/>
              <a:t>Learn effective lobbying techniques.</a:t>
            </a:r>
          </a:p>
          <a:p>
            <a:r>
              <a:rPr lang="en-US" sz="9600" dirty="0" smtClean="0"/>
              <a:t>Meet legislative staff, practice lobbying skills, visit representatives’ and senators’ offices.</a:t>
            </a:r>
          </a:p>
          <a:p>
            <a:r>
              <a:rPr lang="en-US" sz="9600" dirty="0" smtClean="0"/>
              <a:t>Develop a climate justice action plan to take home!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Very reasonable cost: $</a:t>
            </a:r>
            <a:r>
              <a:rPr lang="en-US" sz="9600" dirty="0">
                <a:solidFill>
                  <a:srgbClr val="FF0000"/>
                </a:solidFill>
              </a:rPr>
              <a:t>25–$</a:t>
            </a:r>
            <a:r>
              <a:rPr lang="en-US" sz="9600" dirty="0" smtClean="0">
                <a:solidFill>
                  <a:srgbClr val="FF0000"/>
                </a:solidFill>
              </a:rPr>
              <a:t>50 registration fee</a:t>
            </a:r>
            <a:r>
              <a:rPr lang="en-US" sz="9600" dirty="0">
                <a:solidFill>
                  <a:srgbClr val="FF0000"/>
                </a:solidFill>
              </a:rPr>
              <a:t>;</a:t>
            </a:r>
            <a:r>
              <a:rPr lang="en-US" sz="9600" dirty="0" smtClean="0">
                <a:solidFill>
                  <a:srgbClr val="FF0000"/>
                </a:solidFill>
              </a:rPr>
              <a:t> $35 per night for housing and food.</a:t>
            </a:r>
          </a:p>
          <a:p>
            <a:pPr marL="0" indent="0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7200" b="1" dirty="0" smtClean="0"/>
              <a:t>For more information, contact Pamela </a:t>
            </a:r>
            <a:r>
              <a:rPr lang="en-US" sz="7200" b="1" dirty="0" err="1" smtClean="0"/>
              <a:t>Sparr</a:t>
            </a:r>
            <a:r>
              <a:rPr lang="en-US" sz="7200" b="1" dirty="0" smtClean="0"/>
              <a:t>,</a:t>
            </a:r>
            <a:endParaRPr lang="en-US" sz="7200" b="1" cap="all" dirty="0" smtClean="0"/>
          </a:p>
          <a:p>
            <a:pPr marL="0" indent="0" algn="ctr">
              <a:buNone/>
            </a:pPr>
            <a:r>
              <a:rPr lang="en-US" sz="7200" cap="all" dirty="0" smtClean="0"/>
              <a:t>UUSC’</a:t>
            </a:r>
            <a:r>
              <a:rPr lang="en-US" sz="7200" dirty="0" smtClean="0"/>
              <a:t>s associate </a:t>
            </a:r>
            <a:r>
              <a:rPr lang="en-US" sz="7200" dirty="0"/>
              <a:t>d</a:t>
            </a:r>
            <a:r>
              <a:rPr lang="en-US" sz="7200" dirty="0" smtClean="0"/>
              <a:t>irector for advocacy, activism, and engagement, at </a:t>
            </a:r>
          </a:p>
          <a:p>
            <a:pPr marL="0" indent="0" algn="ctr">
              <a:buNone/>
            </a:pPr>
            <a:r>
              <a:rPr lang="en-US" sz="7200" b="1" dirty="0" smtClean="0">
                <a:hlinkClick r:id="rId2"/>
              </a:rPr>
              <a:t>psparr@uusc.org</a:t>
            </a:r>
            <a:r>
              <a:rPr lang="en-US" sz="7200" b="1" dirty="0" smtClean="0"/>
              <a:t>. </a:t>
            </a:r>
            <a:endParaRPr lang="en-US" sz="7200" b="1" dirty="0"/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4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Come to General Assembly in Portland!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workshops on climate justice</a:t>
            </a:r>
          </a:p>
          <a:p>
            <a:r>
              <a:rPr lang="en-US" dirty="0" smtClean="0"/>
              <a:t>Climate justice </a:t>
            </a:r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w</a:t>
            </a:r>
            <a:r>
              <a:rPr lang="en-US" dirty="0" smtClean="0"/>
              <a:t>itness event in partnership with </a:t>
            </a:r>
            <a:r>
              <a:rPr lang="en-US" dirty="0"/>
              <a:t>N</a:t>
            </a:r>
            <a:r>
              <a:rPr lang="en-US" dirty="0" smtClean="0"/>
              <a:t>ative peoples</a:t>
            </a:r>
          </a:p>
          <a:p>
            <a:r>
              <a:rPr lang="en-US" dirty="0" smtClean="0"/>
              <a:t>Portland tour and discussion with with local environmental justice activists</a:t>
            </a:r>
          </a:p>
          <a:p>
            <a:r>
              <a:rPr lang="en-US" dirty="0" smtClean="0"/>
              <a:t>Talks by Cornell West, David </a:t>
            </a:r>
            <a:r>
              <a:rPr lang="en-US" dirty="0" err="1" smtClean="0"/>
              <a:t>Korten</a:t>
            </a:r>
            <a:r>
              <a:rPr lang="en-US" dirty="0" smtClean="0"/>
              <a:t>, and others</a:t>
            </a:r>
          </a:p>
          <a:p>
            <a:r>
              <a:rPr lang="en-US" dirty="0"/>
              <a:t>More advocacy and action opportunities!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6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Join us!</a:t>
            </a:r>
            <a:br>
              <a:rPr lang="en-US" b="1" dirty="0" smtClean="0"/>
            </a:br>
            <a:r>
              <a:rPr lang="en-US" b="1" dirty="0" smtClean="0">
                <a:solidFill>
                  <a:srgbClr val="3366FF"/>
                </a:solidFill>
              </a:rPr>
              <a:t>commit2respond.org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5" name="Picture 4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Commit2Respond?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/>
              <a:t>A coalition </a:t>
            </a:r>
            <a:r>
              <a:rPr lang="en-US" sz="4000" dirty="0"/>
              <a:t>of Unitarian Universalists </a:t>
            </a:r>
            <a:endParaRPr lang="en-US" sz="4000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000" dirty="0" smtClean="0"/>
              <a:t>and </a:t>
            </a:r>
            <a:r>
              <a:rPr lang="en-US" sz="4000" dirty="0"/>
              <a:t>other people of faith and conscience working </a:t>
            </a:r>
            <a:r>
              <a:rPr lang="en-US" sz="4000" dirty="0" smtClean="0"/>
              <a:t>for </a:t>
            </a:r>
            <a:r>
              <a:rPr lang="en-US" sz="4000" dirty="0"/>
              <a:t>climate justice</a:t>
            </a:r>
            <a:r>
              <a:rPr lang="en-US" sz="4000" dirty="0" smtClean="0"/>
              <a:t>.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b="1" dirty="0" smtClean="0"/>
              <a:t>commit2respond.org</a:t>
            </a:r>
            <a:endParaRPr lang="en-US" sz="4000" b="1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76600"/>
            <a:ext cx="4622174" cy="19739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Climate Justice?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fontAlgn="base">
              <a:buNone/>
            </a:pPr>
            <a:r>
              <a:rPr lang="en-US" dirty="0"/>
              <a:t>Commit2Respond is grounded in </a:t>
            </a:r>
            <a:r>
              <a:rPr lang="en-US" b="1" i="1" dirty="0">
                <a:solidFill>
                  <a:srgbClr val="3366FF"/>
                </a:solidFill>
              </a:rPr>
              <a:t>environmental 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3366FF"/>
                </a:solidFill>
              </a:rPr>
              <a:t>justice</a:t>
            </a:r>
            <a:r>
              <a:rPr lang="en-US" b="1" dirty="0">
                <a:solidFill>
                  <a:srgbClr val="3366FF"/>
                </a:solidFill>
              </a:rPr>
              <a:t> rather than </a:t>
            </a:r>
            <a:r>
              <a:rPr lang="en-US" b="1" dirty="0" smtClean="0">
                <a:solidFill>
                  <a:srgbClr val="3366FF"/>
                </a:solidFill>
              </a:rPr>
              <a:t>environmentalism.</a:t>
            </a:r>
          </a:p>
          <a:p>
            <a:pPr marL="0" indent="0" fontAlgn="base">
              <a:buNone/>
            </a:pPr>
            <a:r>
              <a:rPr lang="en-US" dirty="0" smtClean="0"/>
              <a:t>We will specifically focus </a:t>
            </a:r>
            <a:r>
              <a:rPr lang="en-US" dirty="0"/>
              <a:t>on </a:t>
            </a:r>
            <a:r>
              <a:rPr lang="en-US" dirty="0" smtClean="0"/>
              <a:t>injustices </a:t>
            </a:r>
            <a:r>
              <a:rPr lang="en-US" dirty="0"/>
              <a:t>related to climate change</a:t>
            </a:r>
            <a:r>
              <a:rPr lang="en-US" dirty="0" smtClean="0"/>
              <a:t>.</a:t>
            </a:r>
          </a:p>
          <a:p>
            <a:pPr marL="0" indent="0" fontAlgn="base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i="1" dirty="0" smtClean="0"/>
              <a:t>Climate justice puts people’s needs, especially </a:t>
            </a:r>
            <a:r>
              <a:rPr lang="en-US" i="1" dirty="0"/>
              <a:t>those of frontline communities bearing the greatest </a:t>
            </a:r>
            <a:r>
              <a:rPr lang="en-US" i="1" dirty="0" smtClean="0"/>
              <a:t>burdens, at the center of responding to climate change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Autofit/>
          </a:bodyPr>
          <a:lstStyle/>
          <a:p>
            <a:r>
              <a:rPr lang="en-US" dirty="0" smtClean="0"/>
              <a:t>Commit2Respond Sponsors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Unitarian Universalist Association (UUA)</a:t>
            </a:r>
          </a:p>
          <a:p>
            <a:r>
              <a:rPr lang="en-US" sz="2800" dirty="0" smtClean="0"/>
              <a:t>Unitarian Universalist Service Committee (UUSC)</a:t>
            </a:r>
          </a:p>
          <a:p>
            <a:r>
              <a:rPr lang="en-US" sz="2800" dirty="0" smtClean="0"/>
              <a:t>UU Ministers Association (UUMA)</a:t>
            </a:r>
          </a:p>
          <a:p>
            <a:r>
              <a:rPr lang="en-US" sz="2800" dirty="0" smtClean="0"/>
              <a:t>UU College of Social Justice (UUCSJ)</a:t>
            </a:r>
          </a:p>
          <a:p>
            <a:r>
              <a:rPr lang="en-US" sz="2800" dirty="0" smtClean="0"/>
              <a:t>Diverse and Revolutionary UU Multicultural Ministries (DRUUMM)</a:t>
            </a:r>
          </a:p>
          <a:p>
            <a:r>
              <a:rPr lang="en-US" sz="2800" dirty="0" smtClean="0"/>
              <a:t>UU Ministry for Earth (UUMFE)</a:t>
            </a:r>
          </a:p>
          <a:p>
            <a:r>
              <a:rPr lang="en-US" sz="2800" dirty="0" smtClean="0"/>
              <a:t>UU Environmental Justice </a:t>
            </a:r>
            <a:r>
              <a:rPr lang="en-US" sz="2800" dirty="0" err="1" smtClean="0"/>
              <a:t>Collaboratory</a:t>
            </a:r>
            <a:endParaRPr lang="en-US" sz="2800" dirty="0" smtClean="0"/>
          </a:p>
          <a:p>
            <a:endParaRPr lang="en-US" sz="2800" dirty="0"/>
          </a:p>
        </p:txBody>
      </p:sp>
      <p:pic>
        <p:nvPicPr>
          <p:cNvPr id="4" name="Picture 3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Theological/Spiritual Grounding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This commitment springs from</a:t>
            </a:r>
          </a:p>
          <a:p>
            <a:pPr marL="0" indent="0">
              <a:buNone/>
            </a:pPr>
            <a:r>
              <a:rPr lang="en-US" sz="3600" dirty="0" smtClean="0"/>
              <a:t>principled theological and spiritual </a:t>
            </a:r>
          </a:p>
          <a:p>
            <a:pPr marL="0" indent="0">
              <a:buNone/>
            </a:pPr>
            <a:r>
              <a:rPr lang="en-US" sz="3600" dirty="0" smtClean="0"/>
              <a:t>grounding.</a:t>
            </a:r>
          </a:p>
          <a:p>
            <a:pPr marL="0" indent="0">
              <a:buNone/>
            </a:pPr>
            <a:r>
              <a:rPr lang="en-US" sz="3600" dirty="0" smtClean="0"/>
              <a:t>	</a:t>
            </a:r>
          </a:p>
          <a:p>
            <a:r>
              <a:rPr lang="en-US" b="1" dirty="0" smtClean="0">
                <a:solidFill>
                  <a:srgbClr val="3366FF"/>
                </a:solidFill>
              </a:rPr>
              <a:t>What in our UU faith calls </a:t>
            </a:r>
            <a:r>
              <a:rPr lang="en-US" b="1" i="1" dirty="0" smtClean="0">
                <a:solidFill>
                  <a:srgbClr val="3366FF"/>
                </a:solidFill>
              </a:rPr>
              <a:t>you</a:t>
            </a:r>
            <a:r>
              <a:rPr lang="en-US" b="1" dirty="0" smtClean="0">
                <a:solidFill>
                  <a:srgbClr val="3366FF"/>
                </a:solidFill>
              </a:rPr>
              <a:t> to commit to respond? </a:t>
            </a:r>
            <a:br>
              <a:rPr lang="en-US" b="1" dirty="0" smtClean="0">
                <a:solidFill>
                  <a:srgbClr val="3366FF"/>
                </a:solidFill>
              </a:rPr>
            </a:br>
            <a:endParaRPr lang="en-US" b="1" dirty="0" smtClean="0">
              <a:solidFill>
                <a:srgbClr val="3366FF"/>
              </a:solidFill>
            </a:endParaRPr>
          </a:p>
          <a:p>
            <a:pPr lvl="1"/>
            <a:r>
              <a:rPr lang="en-US" b="1" dirty="0" smtClean="0"/>
              <a:t>Our principles </a:t>
            </a:r>
            <a:r>
              <a:rPr lang="en-US" dirty="0" smtClean="0"/>
              <a:t>upholding the inherent worth and dignity of all persons, democratic processes, our interconnectedness?</a:t>
            </a:r>
          </a:p>
          <a:p>
            <a:pPr marL="457200" lvl="1" indent="0">
              <a:buNone/>
            </a:pPr>
            <a:endParaRPr lang="en-US" sz="1400" dirty="0" smtClean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covenantal nature of our faith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dirty="0" smtClean="0"/>
              <a:t>Our </a:t>
            </a:r>
            <a:r>
              <a:rPr lang="en-US" b="1" dirty="0" smtClean="0"/>
              <a:t>roots in </a:t>
            </a:r>
            <a:r>
              <a:rPr lang="en-US" b="1" dirty="0"/>
              <a:t>t</a:t>
            </a:r>
            <a:r>
              <a:rPr lang="en-US" b="1" dirty="0" smtClean="0"/>
              <a:t>ranscendentalism and liberation theologies</a:t>
            </a:r>
            <a:r>
              <a:rPr lang="en-US" dirty="0" smtClean="0"/>
              <a:t>?</a:t>
            </a:r>
          </a:p>
          <a:p>
            <a:pPr marL="457200" lvl="1" indent="0">
              <a:buNone/>
            </a:pPr>
            <a:endParaRPr lang="en-US" sz="1500" dirty="0" smtClean="0"/>
          </a:p>
          <a:p>
            <a:pPr lvl="1"/>
            <a:r>
              <a:rPr lang="en-US" b="1" dirty="0" smtClean="0"/>
              <a:t>Something else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447800"/>
            <a:ext cx="1295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c2r logo-0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40475"/>
            <a:ext cx="2133600" cy="365125"/>
          </a:xfrm>
        </p:spPr>
        <p:txBody>
          <a:bodyPr/>
          <a:lstStyle/>
          <a:p>
            <a:pPr algn="l"/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2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ACCD"/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Three Pillars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6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Commit2Respond </a:t>
            </a:r>
            <a:r>
              <a:rPr lang="en-US" sz="4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4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ctions: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2514600"/>
            <a:ext cx="4800600" cy="3810000"/>
          </a:xfrm>
          <a:prstGeom prst="rect">
            <a:avLst/>
          </a:prstGeom>
          <a:gradFill flip="none" rotWithShape="1">
            <a:gsLst>
              <a:gs pos="0">
                <a:srgbClr val="FF1757"/>
              </a:gs>
              <a:gs pos="100000">
                <a:srgbClr val="FF6EA4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0" y="2667000"/>
            <a:ext cx="4572000" cy="33855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SHIFT</a:t>
            </a:r>
          </a:p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ADVANCE</a:t>
            </a:r>
          </a:p>
          <a:p>
            <a:pPr algn="ctr">
              <a:lnSpc>
                <a:spcPct val="120000"/>
              </a:lnSpc>
            </a:pPr>
            <a:r>
              <a:rPr lang="en-US" sz="6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</a:t>
            </a:r>
          </a:p>
        </p:txBody>
      </p:sp>
      <p:pic>
        <p:nvPicPr>
          <p:cNvPr id="11" name="Picture 10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9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3366FF"/>
                </a:solidFill>
              </a:rPr>
              <a:t>Shift </a:t>
            </a:r>
            <a:r>
              <a:rPr lang="en-US" b="1" dirty="0">
                <a:solidFill>
                  <a:srgbClr val="3366FF"/>
                </a:solidFill>
              </a:rPr>
              <a:t>Y</a:t>
            </a:r>
            <a:r>
              <a:rPr lang="en-US" b="1" dirty="0" smtClean="0">
                <a:solidFill>
                  <a:srgbClr val="3366FF"/>
                </a:solidFill>
              </a:rPr>
              <a:t>our </a:t>
            </a:r>
            <a:r>
              <a:rPr lang="en-US" b="1" dirty="0">
                <a:solidFill>
                  <a:srgbClr val="3366FF"/>
                </a:solidFill>
              </a:rPr>
              <a:t>C</a:t>
            </a:r>
            <a:r>
              <a:rPr lang="en-US" b="1" dirty="0" smtClean="0">
                <a:solidFill>
                  <a:srgbClr val="3366FF"/>
                </a:solidFill>
              </a:rPr>
              <a:t>onsumption!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4419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200" i="1" dirty="0"/>
          </a:p>
          <a:p>
            <a:r>
              <a:rPr lang="en-US" b="1" dirty="0"/>
              <a:t>Take</a:t>
            </a:r>
            <a:r>
              <a:rPr lang="en-US" dirty="0"/>
              <a:t> the Carbon Pledge to reduce your carbon pollution 20% in two </a:t>
            </a:r>
            <a:r>
              <a:rPr lang="en-US" dirty="0" smtClean="0"/>
              <a:t>years</a:t>
            </a:r>
            <a:endParaRPr lang="en-US" dirty="0"/>
          </a:p>
          <a:p>
            <a:r>
              <a:rPr lang="en-US" b="1" dirty="0"/>
              <a:t>Create </a:t>
            </a:r>
            <a:r>
              <a:rPr lang="en-US" dirty="0"/>
              <a:t>a voluntary carbon tax and tithing </a:t>
            </a:r>
            <a:r>
              <a:rPr lang="en-US" dirty="0" smtClean="0"/>
              <a:t>program </a:t>
            </a:r>
          </a:p>
          <a:p>
            <a:r>
              <a:rPr lang="en-US" b="1" dirty="0"/>
              <a:t>Divest</a:t>
            </a:r>
            <a:r>
              <a:rPr lang="en-US" dirty="0"/>
              <a:t> from fossil fuels and invest in community </a:t>
            </a:r>
            <a:r>
              <a:rPr lang="en-US" dirty="0" smtClean="0"/>
              <a:t>sustainability </a:t>
            </a:r>
          </a:p>
          <a:p>
            <a:r>
              <a:rPr lang="en-US" b="1" dirty="0"/>
              <a:t>Act</a:t>
            </a:r>
            <a:r>
              <a:rPr lang="en-US" dirty="0"/>
              <a:t> on all three pillars by becoming accredited or reaccredited as a Green Sanctuary </a:t>
            </a:r>
            <a:r>
              <a:rPr lang="en-US" dirty="0" smtClean="0"/>
              <a:t>congregation</a:t>
            </a:r>
            <a:endParaRPr lang="en-US" i="1" dirty="0"/>
          </a:p>
        </p:txBody>
      </p:sp>
      <p:pic>
        <p:nvPicPr>
          <p:cNvPr id="5" name="Picture 4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 algn="l"/>
            <a:fld id="{556FF2A1-1C4E-459B-88EB-85F7E888F6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algn="l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8100"/>
                </a:solidFill>
              </a:rPr>
              <a:t>Advance </a:t>
            </a:r>
            <a:r>
              <a:rPr lang="en-US" b="1" dirty="0">
                <a:solidFill>
                  <a:srgbClr val="008100"/>
                </a:solidFill>
              </a:rPr>
              <a:t>the Human Rights </a:t>
            </a:r>
            <a:r>
              <a:rPr lang="en-US" b="1" dirty="0" smtClean="0">
                <a:solidFill>
                  <a:srgbClr val="008100"/>
                </a:solidFill>
              </a:rPr>
              <a:t/>
            </a:r>
            <a:br>
              <a:rPr lang="en-US" b="1" dirty="0" smtClean="0">
                <a:solidFill>
                  <a:srgbClr val="008100"/>
                </a:solidFill>
              </a:rPr>
            </a:br>
            <a:r>
              <a:rPr lang="en-US" b="1" dirty="0" smtClean="0">
                <a:solidFill>
                  <a:srgbClr val="008100"/>
                </a:solidFill>
              </a:rPr>
              <a:t>of Affected Communities!</a:t>
            </a:r>
            <a:r>
              <a:rPr lang="en-US" b="1" dirty="0">
                <a:solidFill>
                  <a:srgbClr val="008100"/>
                </a:solidFill>
              </a:rPr>
              <a:t/>
            </a:r>
            <a:br>
              <a:rPr lang="en-US" b="1" dirty="0">
                <a:solidFill>
                  <a:srgbClr val="008100"/>
                </a:solidFill>
              </a:rPr>
            </a:br>
            <a:endParaRPr lang="en-US" b="1" dirty="0">
              <a:solidFill>
                <a:srgbClr val="0081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Build</a:t>
            </a:r>
            <a:r>
              <a:rPr lang="en-US" dirty="0"/>
              <a:t> or deepen a partnership with an organization active in a local affected community </a:t>
            </a:r>
            <a:endParaRPr lang="en-US" dirty="0" smtClean="0"/>
          </a:p>
          <a:p>
            <a:r>
              <a:rPr lang="en-US" b="1" dirty="0"/>
              <a:t>Support </a:t>
            </a:r>
            <a:r>
              <a:rPr lang="en-US" dirty="0"/>
              <a:t>an affected community in another part of the world as an advocate or </a:t>
            </a:r>
            <a:r>
              <a:rPr lang="en-US" dirty="0" smtClean="0"/>
              <a:t>sponsor</a:t>
            </a:r>
          </a:p>
          <a:p>
            <a:r>
              <a:rPr lang="en-US" b="1" dirty="0"/>
              <a:t>Serve</a:t>
            </a:r>
            <a:r>
              <a:rPr lang="en-US" dirty="0"/>
              <a:t> and learn shoulder-to-shoulder with affected communities through a UU College of Social Justice faith-based learning </a:t>
            </a:r>
            <a:r>
              <a:rPr lang="en-US" dirty="0" smtClean="0"/>
              <a:t>experience</a:t>
            </a:r>
          </a:p>
          <a:p>
            <a:r>
              <a:rPr lang="en-US" b="1" dirty="0"/>
              <a:t>Act</a:t>
            </a:r>
            <a:r>
              <a:rPr lang="en-US" dirty="0"/>
              <a:t> on all three pillars by becoming accredited or reaccredited as a Green Sanctuary </a:t>
            </a:r>
            <a:r>
              <a:rPr lang="en-US" dirty="0" smtClean="0"/>
              <a:t>congregation </a:t>
            </a:r>
            <a:endParaRPr lang="en-US" dirty="0"/>
          </a:p>
        </p:txBody>
      </p:sp>
      <p:pic>
        <p:nvPicPr>
          <p:cNvPr id="6" name="Picture 5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221E"/>
                </a:solidFill>
              </a:rPr>
              <a:t>Grow </a:t>
            </a:r>
            <a:br>
              <a:rPr lang="en-US" b="1" dirty="0" smtClean="0">
                <a:solidFill>
                  <a:srgbClr val="66221E"/>
                </a:solidFill>
              </a:rPr>
            </a:br>
            <a:r>
              <a:rPr lang="en-US" b="1" dirty="0" smtClean="0">
                <a:solidFill>
                  <a:srgbClr val="66221E"/>
                </a:solidFill>
              </a:rPr>
              <a:t>the </a:t>
            </a:r>
            <a:r>
              <a:rPr lang="en-US" b="1" dirty="0">
                <a:solidFill>
                  <a:srgbClr val="66221E"/>
                </a:solidFill>
              </a:rPr>
              <a:t>Climate Justice </a:t>
            </a:r>
            <a:r>
              <a:rPr lang="en-US" b="1" dirty="0" smtClean="0">
                <a:solidFill>
                  <a:srgbClr val="66221E"/>
                </a:solidFill>
              </a:rPr>
              <a:t>Movement!</a:t>
            </a:r>
            <a:r>
              <a:rPr lang="en-US" dirty="0">
                <a:solidFill>
                  <a:srgbClr val="66221E"/>
                </a:solidFill>
              </a:rPr>
              <a:t/>
            </a:r>
            <a:br>
              <a:rPr lang="en-US" dirty="0">
                <a:solidFill>
                  <a:srgbClr val="66221E"/>
                </a:solidFill>
              </a:rPr>
            </a:br>
            <a:endParaRPr lang="en-US" dirty="0">
              <a:solidFill>
                <a:srgbClr val="66221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8171"/>
            <a:ext cx="8229600" cy="447402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Organize</a:t>
            </a:r>
            <a:r>
              <a:rPr lang="en-US" dirty="0"/>
              <a:t> or support a local community education event or collaboration leading to </a:t>
            </a:r>
            <a:r>
              <a:rPr lang="en-US" dirty="0" smtClean="0"/>
              <a:t>action   </a:t>
            </a:r>
            <a:endParaRPr lang="en-US" dirty="0"/>
          </a:p>
          <a:p>
            <a:r>
              <a:rPr lang="en-US" b="1" dirty="0"/>
              <a:t>Join</a:t>
            </a:r>
            <a:r>
              <a:rPr lang="en-US" dirty="0"/>
              <a:t> the Commit2Respond Climate Activist </a:t>
            </a:r>
            <a:r>
              <a:rPr lang="en-US" dirty="0" smtClean="0"/>
              <a:t>Network</a:t>
            </a:r>
            <a:endParaRPr lang="en-US" dirty="0"/>
          </a:p>
          <a:p>
            <a:r>
              <a:rPr lang="en-US" b="1" dirty="0"/>
              <a:t>Join </a:t>
            </a:r>
            <a:r>
              <a:rPr lang="en-US" dirty="0"/>
              <a:t>or uplift UU Young Adult leadership in the </a:t>
            </a:r>
            <a:r>
              <a:rPr lang="en-US" dirty="0" smtClean="0"/>
              <a:t>movement</a:t>
            </a:r>
            <a:endParaRPr lang="en-US" dirty="0"/>
          </a:p>
          <a:p>
            <a:r>
              <a:rPr lang="en-US" b="1" dirty="0"/>
              <a:t>Act </a:t>
            </a:r>
            <a:r>
              <a:rPr lang="en-US" dirty="0"/>
              <a:t>on all three pillars by becoming accredited or reaccredited as a Green Sanctuary </a:t>
            </a:r>
            <a:r>
              <a:rPr lang="en-US" dirty="0" smtClean="0"/>
              <a:t>congregation </a:t>
            </a:r>
            <a:endParaRPr lang="en-US" sz="3600" dirty="0"/>
          </a:p>
        </p:txBody>
      </p:sp>
      <p:pic>
        <p:nvPicPr>
          <p:cNvPr id="5" name="Picture 4" descr="c2r logo-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135791"/>
            <a:ext cx="1661460" cy="7095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F2A1-1C4E-459B-88EB-85F7E888F6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it2Respond">
      <a:dk1>
        <a:sysClr val="windowText" lastClr="000000"/>
      </a:dk1>
      <a:lt1>
        <a:sysClr val="window" lastClr="FFFFFF"/>
      </a:lt1>
      <a:dk2>
        <a:srgbClr val="00ACCD"/>
      </a:dk2>
      <a:lt2>
        <a:srgbClr val="AB1B4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ommit2Respond">
      <a:dk1>
        <a:sysClr val="windowText" lastClr="000000"/>
      </a:dk1>
      <a:lt1>
        <a:sysClr val="window" lastClr="FFFFFF"/>
      </a:lt1>
      <a:dk2>
        <a:srgbClr val="00ACCD"/>
      </a:dk2>
      <a:lt2>
        <a:srgbClr val="AB1B42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</TotalTime>
  <Words>944</Words>
  <Application>Microsoft Office PowerPoint</Application>
  <PresentationFormat>On-screen Show (4:3)</PresentationFormat>
  <Paragraphs>155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PowerPoint Presentation</vt:lpstr>
      <vt:lpstr>What Is Commit2Respond?</vt:lpstr>
      <vt:lpstr>What Is Climate Justice?</vt:lpstr>
      <vt:lpstr>Commit2Respond Sponsors </vt:lpstr>
      <vt:lpstr>Theological/Spiritual Grounding</vt:lpstr>
      <vt:lpstr>PowerPoint Presentation</vt:lpstr>
      <vt:lpstr>Shift Your Consumption!</vt:lpstr>
      <vt:lpstr> Advance the Human Rights  of Affected Communities! </vt:lpstr>
      <vt:lpstr>Grow  the Climate Justice Movement! </vt:lpstr>
      <vt:lpstr>How to Commit</vt:lpstr>
      <vt:lpstr>Green Sanctuary</vt:lpstr>
      <vt:lpstr>Why Commit2Respond?</vt:lpstr>
      <vt:lpstr>Who Should Get Involved in Commit2Respond?</vt:lpstr>
      <vt:lpstr>Launch Calendar</vt:lpstr>
      <vt:lpstr>What Will Happen Next?</vt:lpstr>
      <vt:lpstr>What Does Climate Justice Month Look Like?</vt:lpstr>
      <vt:lpstr>Young Adult Lobby Training</vt:lpstr>
      <vt:lpstr>Come to General Assembly in Portland!</vt:lpstr>
      <vt:lpstr>Join us! commit2respond.org</vt:lpstr>
    </vt:vector>
  </TitlesOfParts>
  <Company>Unitarian Universalist Association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Kapitan</dc:creator>
  <cp:lastModifiedBy>CSnavely</cp:lastModifiedBy>
  <cp:revision>45</cp:revision>
  <dcterms:created xsi:type="dcterms:W3CDTF">2015-01-07T15:35:12Z</dcterms:created>
  <dcterms:modified xsi:type="dcterms:W3CDTF">2015-02-09T16:14:07Z</dcterms:modified>
</cp:coreProperties>
</file>