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7" r:id="rId3"/>
    <p:sldId id="272" r:id="rId4"/>
    <p:sldId id="273" r:id="rId5"/>
    <p:sldId id="269" r:id="rId6"/>
    <p:sldId id="270" r:id="rId7"/>
    <p:sldId id="281" r:id="rId8"/>
    <p:sldId id="261" r:id="rId9"/>
    <p:sldId id="259" r:id="rId10"/>
    <p:sldId id="276" r:id="rId11"/>
    <p:sldId id="265" r:id="rId12"/>
    <p:sldId id="266" r:id="rId13"/>
    <p:sldId id="264" r:id="rId14"/>
    <p:sldId id="283" r:id="rId15"/>
    <p:sldId id="285" r:id="rId16"/>
    <p:sldId id="274" r:id="rId17"/>
    <p:sldId id="282" r:id="rId18"/>
    <p:sldId id="277" r:id="rId19"/>
    <p:sldId id="279" r:id="rId20"/>
    <p:sldId id="280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CD"/>
    <a:srgbClr val="AB1B42"/>
    <a:srgbClr val="008100"/>
    <a:srgbClr val="66221E"/>
    <a:srgbClr val="005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EF322-0115-42BF-AD18-42FBC83388E4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D0E1F-7A2E-46D5-B7F2-0648656F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7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website</a:t>
            </a:r>
            <a:r>
              <a:rPr lang="en-US" baseline="0" dirty="0" smtClean="0"/>
              <a:t> address to this site:  www.commit2respond.org/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0E1F-7A2E-46D5-B7F2-0648656F71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B0AD-EC3D-4EB7-A101-45C114D33F90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7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B0AD-EC3D-4EB7-A101-45C114D33F90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6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B0AD-EC3D-4EB7-A101-45C114D33F90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4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B0AD-EC3D-4EB7-A101-45C114D33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34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B0AD-EC3D-4EB7-A101-45C114D33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96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B0AD-EC3D-4EB7-A101-45C114D33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40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B0AD-EC3D-4EB7-A101-45C114D33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45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B0AD-EC3D-4EB7-A101-45C114D33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35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B0AD-EC3D-4EB7-A101-45C114D33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53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B0AD-EC3D-4EB7-A101-45C114D33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51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B0AD-EC3D-4EB7-A101-45C114D33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8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B0AD-EC3D-4EB7-A101-45C114D33F90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75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B0AD-EC3D-4EB7-A101-45C114D33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27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B0AD-EC3D-4EB7-A101-45C114D33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55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B0AD-EC3D-4EB7-A101-45C114D33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7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B0AD-EC3D-4EB7-A101-45C114D33F90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5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B0AD-EC3D-4EB7-A101-45C114D33F90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B0AD-EC3D-4EB7-A101-45C114D33F90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6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B0AD-EC3D-4EB7-A101-45C114D33F90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8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B0AD-EC3D-4EB7-A101-45C114D33F90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2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B0AD-EC3D-4EB7-A101-45C114D33F90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6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B0AD-EC3D-4EB7-A101-45C114D33F90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9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5B0AD-EC3D-4EB7-A101-45C114D33F90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FF2A1-1C4E-459B-88EB-85F7E888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5B0AD-EC3D-4EB7-A101-45C114D33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FF2A1-1C4E-459B-88EB-85F7E888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9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psparr@uusc.or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0" r="2903" b="6536"/>
          <a:stretch/>
        </p:blipFill>
        <p:spPr>
          <a:xfrm>
            <a:off x="-21771" y="-10887"/>
            <a:ext cx="9829800" cy="6868887"/>
          </a:xfrm>
        </p:spPr>
      </p:pic>
      <p:sp>
        <p:nvSpPr>
          <p:cNvPr id="5" name="TextBox 4"/>
          <p:cNvSpPr txBox="1"/>
          <p:nvPr/>
        </p:nvSpPr>
        <p:spPr>
          <a:xfrm>
            <a:off x="457200" y="1700986"/>
            <a:ext cx="8991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COMMIT</a:t>
            </a:r>
            <a:r>
              <a:rPr lang="en-US" sz="8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RESPOND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people of faith and conscience </a:t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taking action for climate justice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99933" y="4343400"/>
            <a:ext cx="39061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www.commit2respond.org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77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ADVANCE </a:t>
            </a:r>
            <a:r>
              <a:rPr lang="en-US" b="1" dirty="0">
                <a:solidFill>
                  <a:srgbClr val="C00000"/>
                </a:solidFill>
              </a:rPr>
              <a:t>the Human Rights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of Affected Communities!</a:t>
            </a: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FORM partnerships with frontline communities.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BUILD or strengthen relationships with local organizations for action.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SUPPORT frontline communities through UUSC, UU College of Social Justice, or other means.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2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GROW the </a:t>
            </a:r>
            <a:r>
              <a:rPr lang="en-US" b="1" dirty="0">
                <a:solidFill>
                  <a:srgbClr val="C00000"/>
                </a:solidFill>
              </a:rPr>
              <a:t>C</a:t>
            </a:r>
            <a:r>
              <a:rPr lang="en-US" b="1" dirty="0" smtClean="0">
                <a:solidFill>
                  <a:srgbClr val="C00000"/>
                </a:solidFill>
              </a:rPr>
              <a:t>limate </a:t>
            </a:r>
            <a:r>
              <a:rPr lang="en-US" b="1" dirty="0">
                <a:solidFill>
                  <a:srgbClr val="C00000"/>
                </a:solidFill>
              </a:rPr>
              <a:t>Justice </a:t>
            </a:r>
            <a:r>
              <a:rPr lang="en-US" b="1" dirty="0" smtClean="0">
                <a:solidFill>
                  <a:srgbClr val="C00000"/>
                </a:solidFill>
              </a:rPr>
              <a:t>Movement!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371"/>
            <a:ext cx="8229600" cy="4474029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ADVOCATE together for policy changes at local, state, national, and international levels.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USE website to organize local advocacy efforts.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JOIN Commit2Respond Climate Justice Network for impactful advocacy opportunities</a:t>
            </a:r>
            <a:r>
              <a:rPr lang="en-US" sz="30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FOSTER the UU Young Adult Climate Justice Network.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5500"/>
                </a:solidFill>
              </a:rPr>
              <a:t>Plus: </a:t>
            </a:r>
            <a:r>
              <a:rPr lang="en-US" b="1" dirty="0" smtClean="0">
                <a:solidFill>
                  <a:srgbClr val="005500"/>
                </a:solidFill>
              </a:rPr>
              <a:t>Green Sanctuary</a:t>
            </a:r>
            <a:endParaRPr lang="en-US" b="1" dirty="0">
              <a:solidFill>
                <a:srgbClr val="0055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 smtClean="0"/>
              <a:t>Certifying?   Recertifying?  </a:t>
            </a:r>
          </a:p>
          <a:p>
            <a:endParaRPr lang="en-US" sz="3600" i="1" dirty="0"/>
          </a:p>
          <a:p>
            <a:r>
              <a:rPr lang="en-US" dirty="0" smtClean="0"/>
              <a:t>Green Sanctuary 2.0 </a:t>
            </a:r>
            <a:r>
              <a:rPr lang="en-US" u="sng" dirty="0" smtClean="0"/>
              <a:t>requirements dovetail </a:t>
            </a:r>
            <a:r>
              <a:rPr lang="en-US" dirty="0" smtClean="0"/>
              <a:t>with all three pillar actions. </a:t>
            </a:r>
          </a:p>
          <a:p>
            <a:r>
              <a:rPr lang="en-US" dirty="0" smtClean="0"/>
              <a:t>Congregational </a:t>
            </a:r>
            <a:r>
              <a:rPr lang="en-US" u="sng" dirty="0" smtClean="0"/>
              <a:t>coaches available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UUMFE </a:t>
            </a:r>
            <a:r>
              <a:rPr lang="en-US" u="sng" dirty="0" smtClean="0"/>
              <a:t>curriculum available </a:t>
            </a:r>
            <a:r>
              <a:rPr lang="en-US" dirty="0" smtClean="0"/>
              <a:t>to help with strategic planning and identifying justice points for action.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190750" cy="229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3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Will We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2971"/>
            <a:ext cx="8229600" cy="44740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chemeClr val="bg2"/>
                </a:solidFill>
              </a:rPr>
              <a:t>CLIMATE JUSTICE MONTH!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World Water Day, March 22 – </a:t>
            </a:r>
            <a:br>
              <a:rPr lang="en-US" dirty="0" smtClean="0"/>
            </a:br>
            <a:r>
              <a:rPr lang="en-US" dirty="0" smtClean="0"/>
              <a:t>Earth Day, April 22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Climate Justice Month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3000" dirty="0" smtClean="0"/>
              <a:t>Month-long </a:t>
            </a:r>
            <a:r>
              <a:rPr lang="en-US" sz="3000" b="1" dirty="0" smtClean="0">
                <a:solidFill>
                  <a:srgbClr val="C00000"/>
                </a:solidFill>
              </a:rPr>
              <a:t>spiritual journey </a:t>
            </a:r>
            <a:r>
              <a:rPr lang="en-US" sz="3000" dirty="0" smtClean="0"/>
              <a:t>for climate justice with weekly themes</a:t>
            </a:r>
          </a:p>
          <a:p>
            <a:pPr>
              <a:spcAft>
                <a:spcPts val="1200"/>
              </a:spcAft>
            </a:pPr>
            <a:r>
              <a:rPr lang="en-US" sz="3000" dirty="0" smtClean="0"/>
              <a:t>Learn</a:t>
            </a:r>
            <a:r>
              <a:rPr lang="en-US" sz="3000" dirty="0"/>
              <a:t>, reflect, and discern what </a:t>
            </a:r>
            <a:r>
              <a:rPr lang="en-US" sz="3000" b="1" dirty="0">
                <a:solidFill>
                  <a:srgbClr val="C00000"/>
                </a:solidFill>
              </a:rPr>
              <a:t>long-term actions </a:t>
            </a:r>
            <a:r>
              <a:rPr lang="en-US" sz="3000" dirty="0"/>
              <a:t>you, your family, and/or your congregation or group can </a:t>
            </a:r>
            <a:r>
              <a:rPr lang="en-US" sz="3000" dirty="0" smtClean="0"/>
              <a:t>take on</a:t>
            </a:r>
          </a:p>
          <a:p>
            <a:pPr>
              <a:spcAft>
                <a:spcPts val="1200"/>
              </a:spcAft>
            </a:pPr>
            <a:r>
              <a:rPr lang="en-US" sz="3000" b="1" dirty="0" smtClean="0">
                <a:solidFill>
                  <a:srgbClr val="C00000"/>
                </a:solidFill>
              </a:rPr>
              <a:t>Interactive web section </a:t>
            </a:r>
            <a:r>
              <a:rPr lang="en-US" sz="3000" dirty="0" smtClean="0"/>
              <a:t>with suggested actions and ways to track your commitments</a:t>
            </a:r>
          </a:p>
          <a:p>
            <a:pPr>
              <a:spcAft>
                <a:spcPts val="1200"/>
              </a:spcAft>
            </a:pPr>
            <a:r>
              <a:rPr lang="en-US" sz="3000" dirty="0" smtClean="0"/>
              <a:t>Together, we will make commitments to </a:t>
            </a:r>
            <a:r>
              <a:rPr lang="en-US" sz="3000" b="1" dirty="0" smtClean="0">
                <a:solidFill>
                  <a:srgbClr val="C00000"/>
                </a:solidFill>
              </a:rPr>
              <a:t>Shift, Advance, and Grow</a:t>
            </a:r>
            <a:r>
              <a:rPr lang="en-US" sz="3000" dirty="0" smtClean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Climate Justice Month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029200"/>
          </a:xfrm>
        </p:spPr>
        <p:txBody>
          <a:bodyPr>
            <a:noAutofit/>
          </a:bodyPr>
          <a:lstStyle/>
          <a:p>
            <a:pPr fontAlgn="base"/>
            <a:r>
              <a:rPr lang="en-US" sz="2400" dirty="0"/>
              <a:t>Week 1: </a:t>
            </a:r>
            <a:r>
              <a:rPr lang="en-US" sz="2400" b="1" dirty="0" smtClean="0"/>
              <a:t>Reveling</a:t>
            </a:r>
            <a:r>
              <a:rPr lang="en-US" sz="2400" dirty="0"/>
              <a:t> in connection with </a:t>
            </a:r>
            <a:r>
              <a:rPr lang="en-US" sz="2400" dirty="0" smtClean="0"/>
              <a:t>natural </a:t>
            </a:r>
            <a:r>
              <a:rPr lang="en-US" sz="2400" dirty="0"/>
              <a:t>world </a:t>
            </a:r>
            <a:r>
              <a:rPr lang="en-US" sz="2400" dirty="0" smtClean="0"/>
              <a:t>and its gifts</a:t>
            </a:r>
          </a:p>
          <a:p>
            <a:pPr fontAlgn="base"/>
            <a:endParaRPr lang="en-US" sz="1400" dirty="0"/>
          </a:p>
          <a:p>
            <a:pPr fontAlgn="base"/>
            <a:r>
              <a:rPr lang="en-US" sz="2400" dirty="0"/>
              <a:t>Week </a:t>
            </a:r>
            <a:r>
              <a:rPr lang="en-US" sz="2400" dirty="0" smtClean="0"/>
              <a:t>2: </a:t>
            </a:r>
            <a:r>
              <a:rPr lang="en-US" sz="2400" b="1" dirty="0" smtClean="0"/>
              <a:t>Reckoning</a:t>
            </a:r>
            <a:r>
              <a:rPr lang="en-US" sz="2400" dirty="0"/>
              <a:t> with </a:t>
            </a:r>
            <a:r>
              <a:rPr lang="en-US" sz="2400" dirty="0" smtClean="0"/>
              <a:t>impacts </a:t>
            </a:r>
            <a:r>
              <a:rPr lang="en-US" sz="2400" dirty="0"/>
              <a:t>and injustices of climate change, exploring where our energy comes </a:t>
            </a:r>
            <a:r>
              <a:rPr lang="en-US" sz="2400" dirty="0" smtClean="0"/>
              <a:t>from</a:t>
            </a:r>
          </a:p>
          <a:p>
            <a:pPr fontAlgn="base"/>
            <a:endParaRPr lang="en-US" sz="1400" dirty="0"/>
          </a:p>
          <a:p>
            <a:pPr fontAlgn="base"/>
            <a:r>
              <a:rPr lang="en-US" sz="2400" dirty="0"/>
              <a:t>Week 3: </a:t>
            </a:r>
            <a:r>
              <a:rPr lang="en-US" sz="2400" b="1" dirty="0" smtClean="0"/>
              <a:t>Reconnecting</a:t>
            </a:r>
            <a:r>
              <a:rPr lang="en-US" sz="2400" dirty="0"/>
              <a:t> with hope through relationship, exploring who is impacted by our energy </a:t>
            </a:r>
            <a:r>
              <a:rPr lang="en-US" sz="2400" dirty="0" smtClean="0"/>
              <a:t>sources</a:t>
            </a:r>
          </a:p>
          <a:p>
            <a:pPr fontAlgn="base"/>
            <a:endParaRPr lang="en-US" sz="1400" dirty="0"/>
          </a:p>
          <a:p>
            <a:pPr fontAlgn="base"/>
            <a:r>
              <a:rPr lang="en-US" sz="2400" dirty="0"/>
              <a:t>Week 4: </a:t>
            </a:r>
            <a:r>
              <a:rPr lang="en-US" sz="2400" b="1" dirty="0" smtClean="0"/>
              <a:t>Committing</a:t>
            </a:r>
            <a:r>
              <a:rPr lang="en-US" sz="2400" dirty="0"/>
              <a:t> to long-term actions to shift energy, advance human rights, and grow the climate justice </a:t>
            </a:r>
            <a:r>
              <a:rPr lang="en-US" sz="2400" dirty="0" smtClean="0"/>
              <a:t>movement</a:t>
            </a:r>
          </a:p>
          <a:p>
            <a:pPr fontAlgn="base"/>
            <a:endParaRPr lang="en-US" sz="1400" dirty="0"/>
          </a:p>
          <a:p>
            <a:pPr marL="0" indent="0" algn="ctr">
              <a:buNone/>
            </a:pPr>
            <a:r>
              <a:rPr lang="en-US" sz="2600" i="1" dirty="0" smtClean="0">
                <a:solidFill>
                  <a:srgbClr val="C00000"/>
                </a:solidFill>
              </a:rPr>
              <a:t>Weekly theological themes supported by resources, rituals, and activities for individuals, groups, and congregations.</a:t>
            </a:r>
            <a:endParaRPr lang="en-US" sz="2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Commit2Respond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1816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JANUARY 2015: </a:t>
            </a:r>
            <a:r>
              <a:rPr lang="en-US" sz="2400" b="1" dirty="0" smtClean="0">
                <a:solidFill>
                  <a:srgbClr val="000000"/>
                </a:solidFill>
              </a:rPr>
              <a:t>CLIMATE JUSTICE TRACK </a:t>
            </a:r>
            <a:r>
              <a:rPr lang="en-US" sz="2400" dirty="0" smtClean="0">
                <a:solidFill>
                  <a:srgbClr val="000000"/>
                </a:solidFill>
              </a:rPr>
              <a:t>at national UU clergy institute. Ministers get briefed on issue and the </a:t>
            </a:r>
            <a:r>
              <a:rPr lang="en-US" sz="2400" dirty="0" smtClean="0"/>
              <a:t>initiative.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900" b="1" dirty="0" smtClean="0"/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MARCH 14-17: </a:t>
            </a:r>
            <a:r>
              <a:rPr lang="en-US" sz="2400" b="1" dirty="0" smtClean="0"/>
              <a:t>NATIONAL YOUNG ADULT climate justice LOBBY DAYS &amp; TRAINING. </a:t>
            </a:r>
            <a:r>
              <a:rPr lang="en-US" sz="2400" dirty="0" smtClean="0"/>
              <a:t>Washington DC.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MARCH 14-17: </a:t>
            </a:r>
            <a:r>
              <a:rPr lang="en-US" sz="2400" b="1" dirty="0" smtClean="0"/>
              <a:t>DRUUMM/Allies for Racial Equity Conference on Environmental Justice.</a:t>
            </a:r>
            <a:r>
              <a:rPr lang="en-US" sz="2400" dirty="0" smtClean="0"/>
              <a:t> New Orleans.</a:t>
            </a:r>
          </a:p>
          <a:p>
            <a:pPr>
              <a:spcBef>
                <a:spcPts val="0"/>
              </a:spcBef>
            </a:pPr>
            <a:endParaRPr lang="en-US" sz="2400" b="1" dirty="0" smtClean="0">
              <a:solidFill>
                <a:srgbClr val="3366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MARCH 22: </a:t>
            </a:r>
            <a:r>
              <a:rPr lang="en-US" sz="2400" b="1" dirty="0" smtClean="0"/>
              <a:t>CLIMATE JUSTICE SUNDAY, World Water Day.</a:t>
            </a:r>
            <a:r>
              <a:rPr lang="en-US" sz="2400" dirty="0" smtClean="0"/>
              <a:t> Kick-off of Climate Justice Month, launching commitment period.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900" b="1" dirty="0" smtClean="0"/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APRIL 22: </a:t>
            </a:r>
            <a:r>
              <a:rPr lang="en-US" sz="2400" b="1" dirty="0" smtClean="0"/>
              <a:t>EARTH DAY.  </a:t>
            </a:r>
            <a:r>
              <a:rPr lang="en-US" sz="2400" dirty="0" smtClean="0"/>
              <a:t>End of Climate Justice Month and beginning of long-term actions for climate justice!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900" dirty="0" smtClean="0"/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JUNE:  </a:t>
            </a:r>
            <a:r>
              <a:rPr lang="en-US" sz="2400" b="1" dirty="0" smtClean="0"/>
              <a:t>GENERAL ASSEMBLY. </a:t>
            </a:r>
            <a:r>
              <a:rPr lang="en-US" sz="2400" dirty="0" smtClean="0"/>
              <a:t>Climate justice track of workshops, climate justice public witness event in partnership with Native peoples, local immersion experiences, teen Activate training, and more. </a:t>
            </a:r>
            <a:endParaRPr lang="en-US" sz="900" dirty="0" smtClean="0"/>
          </a:p>
          <a:p>
            <a:endParaRPr lang="en-US" sz="2400" b="1" dirty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2016 AND BEYOND -  IMPLEMENTATION PERIOD!!!</a:t>
            </a:r>
          </a:p>
          <a:p>
            <a:pPr marL="0" indent="0">
              <a:buNone/>
            </a:pPr>
            <a:endParaRPr lang="en-US" sz="2000" b="1" dirty="0">
              <a:solidFill>
                <a:srgbClr val="3366FF"/>
              </a:solidFill>
            </a:endParaRPr>
          </a:p>
          <a:p>
            <a:endParaRPr lang="en-US" sz="2000" b="1" dirty="0" smtClean="0">
              <a:solidFill>
                <a:srgbClr val="3366FF"/>
              </a:solidFill>
            </a:endParaRPr>
          </a:p>
          <a:p>
            <a:endParaRPr lang="en-US" sz="20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happen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Together we will….</a:t>
            </a:r>
          </a:p>
          <a:p>
            <a:r>
              <a:rPr lang="en-US" dirty="0"/>
              <a:t>K</a:t>
            </a:r>
            <a:r>
              <a:rPr lang="en-US" dirty="0" smtClean="0"/>
              <a:t>eep growing the Commit2Respond network.</a:t>
            </a:r>
          </a:p>
          <a:p>
            <a:r>
              <a:rPr lang="en-US" dirty="0" smtClean="0"/>
              <a:t>Track our </a:t>
            </a:r>
            <a:r>
              <a:rPr lang="en-US" dirty="0"/>
              <a:t>progress as a movement with </a:t>
            </a:r>
            <a:r>
              <a:rPr lang="en-US" dirty="0" smtClean="0"/>
              <a:t>online </a:t>
            </a:r>
            <a:r>
              <a:rPr lang="en-US" dirty="0"/>
              <a:t>tools and graphics.</a:t>
            </a:r>
          </a:p>
          <a:p>
            <a:r>
              <a:rPr lang="en-US" dirty="0" smtClean="0"/>
              <a:t>Share our stories of action.</a:t>
            </a:r>
          </a:p>
          <a:p>
            <a:r>
              <a:rPr lang="en-US" dirty="0" smtClean="0"/>
              <a:t>Share carbon footprint calculators, resources, training materials, webinars, and phone conferences for Commit2Respond activists.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 Adult Lobby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>
                <a:solidFill>
                  <a:srgbClr val="C00000"/>
                </a:solidFill>
              </a:rPr>
              <a:t>March 14-17, 2015 in Washington, DC. </a:t>
            </a:r>
          </a:p>
          <a:p>
            <a:r>
              <a:rPr lang="en-US" sz="9600" dirty="0" smtClean="0"/>
              <a:t>Open to 18-35 year olds.</a:t>
            </a:r>
          </a:p>
          <a:p>
            <a:r>
              <a:rPr lang="en-US" sz="9600" dirty="0" smtClean="0"/>
              <a:t>Interfaith setting.</a:t>
            </a:r>
          </a:p>
          <a:p>
            <a:r>
              <a:rPr lang="en-US" sz="9600" dirty="0" smtClean="0"/>
              <a:t>Explore UU theological and spiritual grounding for climate justice advocacy.</a:t>
            </a:r>
          </a:p>
          <a:p>
            <a:r>
              <a:rPr lang="en-US" sz="9600" dirty="0" smtClean="0"/>
              <a:t>Learn effective lobbying techniques.</a:t>
            </a:r>
          </a:p>
          <a:p>
            <a:r>
              <a:rPr lang="en-US" sz="9600" dirty="0" smtClean="0"/>
              <a:t>Meet legislative staff, practice lobbying skills, visit Representatives’ and Senators’ offices.</a:t>
            </a:r>
          </a:p>
          <a:p>
            <a:r>
              <a:rPr lang="en-US" sz="9600" dirty="0" smtClean="0"/>
              <a:t>Develop a climate justice action plan to take home!</a:t>
            </a:r>
          </a:p>
          <a:p>
            <a:pPr marL="0" indent="0">
              <a:buNone/>
            </a:pPr>
            <a:endParaRPr lang="en-US" sz="9600" dirty="0" smtClean="0"/>
          </a:p>
          <a:p>
            <a:pPr marL="0" indent="0">
              <a:buNone/>
            </a:pPr>
            <a:r>
              <a:rPr lang="en-US" sz="9600" dirty="0" smtClean="0">
                <a:solidFill>
                  <a:srgbClr val="C00000"/>
                </a:solidFill>
              </a:rPr>
              <a:t>VERY REASONABLE COST!  $25-$50 registration fee.  $35/night for housing and food.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7200" b="1" dirty="0" smtClean="0"/>
              <a:t>FOR MORE INFORMATION: contact Pamela Sparr</a:t>
            </a:r>
            <a:endParaRPr lang="en-US" sz="7200" b="1" cap="all" dirty="0" smtClean="0"/>
          </a:p>
          <a:p>
            <a:pPr marL="0" indent="0" algn="ctr">
              <a:buNone/>
            </a:pPr>
            <a:r>
              <a:rPr lang="en-US" sz="7200" cap="all" dirty="0" smtClean="0"/>
              <a:t>UUSC’s </a:t>
            </a:r>
            <a:r>
              <a:rPr lang="en-US" sz="7200" dirty="0" smtClean="0"/>
              <a:t>Associate </a:t>
            </a:r>
            <a:r>
              <a:rPr lang="en-US" sz="7200" dirty="0"/>
              <a:t>Director for Advocacy, Activism, and </a:t>
            </a:r>
            <a:r>
              <a:rPr lang="en-US" sz="7200" dirty="0" smtClean="0"/>
              <a:t>Engagement </a:t>
            </a:r>
            <a:endParaRPr lang="en-US" sz="7200" dirty="0"/>
          </a:p>
          <a:p>
            <a:pPr marL="0" indent="0" algn="ctr">
              <a:buNone/>
            </a:pPr>
            <a:r>
              <a:rPr lang="en-US" sz="7200" b="1" dirty="0" smtClean="0">
                <a:hlinkClick r:id="rId2"/>
              </a:rPr>
              <a:t>psparr@uusc.org</a:t>
            </a:r>
            <a:r>
              <a:rPr lang="en-US" sz="7200" b="1" dirty="0" smtClean="0"/>
              <a:t> </a:t>
            </a:r>
            <a:endParaRPr lang="en-US" sz="7200" b="1" dirty="0"/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9543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Come to General Assembly </a:t>
            </a:r>
            <a:br>
              <a:rPr lang="en-US" dirty="0" smtClean="0"/>
            </a:br>
            <a:r>
              <a:rPr lang="en-US" dirty="0" smtClean="0"/>
              <a:t>in Portland!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Many workshops on climate justice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Climate Justice Public Witness event in partnership with </a:t>
            </a:r>
            <a:r>
              <a:rPr lang="en-US" dirty="0"/>
              <a:t>N</a:t>
            </a:r>
            <a:r>
              <a:rPr lang="en-US" dirty="0" smtClean="0"/>
              <a:t>ative peoples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Tour Portland and talk with with local environmental justice activists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Hear Cornell West, David </a:t>
            </a:r>
            <a:r>
              <a:rPr lang="en-US" dirty="0" err="1" smtClean="0"/>
              <a:t>Korten</a:t>
            </a:r>
            <a:r>
              <a:rPr lang="en-US" dirty="0" smtClean="0"/>
              <a:t>, and others!</a:t>
            </a:r>
          </a:p>
          <a:p>
            <a:pPr>
              <a:spcAft>
                <a:spcPts val="1200"/>
              </a:spcAft>
            </a:pPr>
            <a:r>
              <a:rPr lang="en-US" dirty="0"/>
              <a:t>More advocacy and action opportunities!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7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Commit2Respond?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/>
              <a:t>A coalition </a:t>
            </a:r>
            <a:r>
              <a:rPr lang="en-US" sz="3600" dirty="0"/>
              <a:t>of Unitarian Universalists </a:t>
            </a:r>
            <a:endParaRPr lang="en-US" sz="36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/>
              <a:t>and </a:t>
            </a:r>
            <a:r>
              <a:rPr lang="en-US" sz="3600" dirty="0"/>
              <a:t>other people of faith and conscience working </a:t>
            </a:r>
            <a:r>
              <a:rPr lang="en-US" sz="3600" dirty="0" smtClean="0"/>
              <a:t>for </a:t>
            </a:r>
            <a:r>
              <a:rPr lang="en-US" sz="3600" dirty="0"/>
              <a:t>climate justice</a:t>
            </a:r>
            <a:r>
              <a:rPr lang="en-US" sz="3600" dirty="0" smtClean="0"/>
              <a:t>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679" l="0" r="98582">
                        <a14:foregroundMark x1="11912" y1="50000" x2="11912" y2="50000"/>
                        <a14:foregroundMark x1="19571" y1="48102" x2="19571" y2="48102"/>
                        <a14:foregroundMark x1="51216" y1="30645" x2="51216" y2="30645"/>
                        <a14:foregroundMark x1="68355" y1="31594" x2="68355" y2="31594"/>
                        <a14:foregroundMark x1="76418" y1="23529" x2="76418" y2="23529"/>
                        <a14:foregroundMark x1="86912" y1="41461" x2="86912" y2="41461"/>
                        <a14:foregroundMark x1="81645" y1="82543" x2="81645" y2="82543"/>
                        <a14:foregroundMark x1="75405" y1="84915" x2="75405" y2="84915"/>
                        <a14:foregroundMark x1="59684" y1="87287" x2="59684" y2="87287"/>
                        <a14:foregroundMark x1="40924" y1="79696" x2="40924" y2="79696"/>
                        <a14:foregroundMark x1="32050" y1="79222" x2="32050" y2="79222"/>
                        <a14:foregroundMark x1="17139" y1="74004" x2="17139" y2="74004"/>
                        <a14:foregroundMark x1="10089" y1="67932" x2="10089" y2="67932"/>
                        <a14:foregroundMark x1="94165" y1="45256" x2="94165" y2="45256"/>
                        <a14:foregroundMark x1="95948" y1="54649" x2="95948" y2="54649"/>
                        <a14:foregroundMark x1="88736" y1="15844" x2="88736" y2="15844"/>
                        <a14:foregroundMark x1="91086" y1="15844" x2="91086" y2="15844"/>
                        <a14:foregroundMark x1="91167" y1="29791" x2="91167" y2="29791"/>
                        <a14:foregroundMark x1="92382" y1="24573" x2="92382" y2="24573"/>
                        <a14:foregroundMark x1="92382" y1="18786" x2="92382" y2="18786"/>
                        <a14:foregroundMark x1="84441" y1="22865" x2="84441" y2="22865"/>
                        <a14:foregroundMark x1="87844" y1="17552" x2="87844" y2="17552"/>
                        <a14:foregroundMark x1="85008" y1="10152" x2="85008" y2="10152"/>
                        <a14:foregroundMark x1="83590" y1="14326" x2="83590" y2="14326"/>
                        <a14:foregroundMark x1="92990" y1="7116" x2="92990" y2="7116"/>
                        <a14:foregroundMark x1="89141" y1="6357" x2="89141" y2="6357"/>
                        <a14:foregroundMark x1="96961" y1="16603" x2="96961" y2="16603"/>
                        <a14:foregroundMark x1="95381" y1="10436" x2="95381" y2="10436"/>
                        <a14:foregroundMark x1="96232" y1="12713" x2="96232" y2="12713"/>
                        <a14:foregroundMark x1="97204" y1="25332" x2="97204" y2="25332"/>
                        <a14:foregroundMark x1="88979" y1="36243" x2="88979" y2="36243"/>
                        <a14:foregroundMark x1="88412" y1="37951" x2="88412" y2="37951"/>
                        <a14:foregroundMark x1="82091" y1="54554" x2="82091" y2="54554"/>
                        <a14:foregroundMark x1="84765" y1="47343" x2="84765" y2="47343"/>
                        <a14:foregroundMark x1="94125" y1="37002" x2="94125" y2="37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89984"/>
            <a:ext cx="5399314" cy="230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97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Join Us!</a:t>
            </a:r>
            <a:r>
              <a:rPr lang="en-US" sz="5400" b="1" dirty="0" smtClean="0">
                <a:solidFill>
                  <a:srgbClr val="C00000"/>
                </a:solidFill>
              </a:rPr>
              <a:t/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Commit2Respond.org</a:t>
            </a:r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679" l="0" r="98582">
                        <a14:foregroundMark x1="11912" y1="50000" x2="11912" y2="50000"/>
                        <a14:foregroundMark x1="19571" y1="48102" x2="19571" y2="48102"/>
                        <a14:foregroundMark x1="51216" y1="30645" x2="51216" y2="30645"/>
                        <a14:foregroundMark x1="68355" y1="31594" x2="68355" y2="31594"/>
                        <a14:foregroundMark x1="76418" y1="23529" x2="76418" y2="23529"/>
                        <a14:foregroundMark x1="86912" y1="41461" x2="86912" y2="41461"/>
                        <a14:foregroundMark x1="81645" y1="82543" x2="81645" y2="82543"/>
                        <a14:foregroundMark x1="75405" y1="84915" x2="75405" y2="84915"/>
                        <a14:foregroundMark x1="59684" y1="87287" x2="59684" y2="87287"/>
                        <a14:foregroundMark x1="40924" y1="79696" x2="40924" y2="79696"/>
                        <a14:foregroundMark x1="32050" y1="79222" x2="32050" y2="79222"/>
                        <a14:foregroundMark x1="17139" y1="74004" x2="17139" y2="74004"/>
                        <a14:foregroundMark x1="10089" y1="67932" x2="10089" y2="67932"/>
                        <a14:foregroundMark x1="94165" y1="45256" x2="94165" y2="45256"/>
                        <a14:foregroundMark x1="95948" y1="54649" x2="95948" y2="54649"/>
                        <a14:foregroundMark x1="88736" y1="15844" x2="88736" y2="15844"/>
                        <a14:foregroundMark x1="91086" y1="15844" x2="91086" y2="15844"/>
                        <a14:foregroundMark x1="91167" y1="29791" x2="91167" y2="29791"/>
                        <a14:foregroundMark x1="92382" y1="24573" x2="92382" y2="24573"/>
                        <a14:foregroundMark x1="92382" y1="18786" x2="92382" y2="18786"/>
                        <a14:foregroundMark x1="84441" y1="22865" x2="84441" y2="22865"/>
                        <a14:foregroundMark x1="87844" y1="17552" x2="87844" y2="17552"/>
                        <a14:foregroundMark x1="85008" y1="10152" x2="85008" y2="10152"/>
                        <a14:foregroundMark x1="83590" y1="14326" x2="83590" y2="14326"/>
                        <a14:foregroundMark x1="92990" y1="7116" x2="92990" y2="7116"/>
                        <a14:foregroundMark x1="89141" y1="6357" x2="89141" y2="6357"/>
                        <a14:foregroundMark x1="96961" y1="16603" x2="96961" y2="16603"/>
                        <a14:foregroundMark x1="95381" y1="10436" x2="95381" y2="10436"/>
                        <a14:foregroundMark x1="96232" y1="12713" x2="96232" y2="12713"/>
                        <a14:foregroundMark x1="97204" y1="25332" x2="97204" y2="25332"/>
                        <a14:foregroundMark x1="88979" y1="36243" x2="88979" y2="36243"/>
                        <a14:foregroundMark x1="88412" y1="37951" x2="88412" y2="37951"/>
                        <a14:foregroundMark x1="82091" y1="54554" x2="82091" y2="54554"/>
                        <a14:foregroundMark x1="84765" y1="47343" x2="84765" y2="47343"/>
                        <a14:foregroundMark x1="94125" y1="37002" x2="94125" y2="37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5399314" cy="230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75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Climate Justice?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 algn="ctr" fontAlgn="base">
              <a:spcBef>
                <a:spcPts val="0"/>
              </a:spcBef>
              <a:buNone/>
            </a:pPr>
            <a:r>
              <a:rPr lang="en-US" sz="3000" dirty="0"/>
              <a:t>Commit2Respond is </a:t>
            </a:r>
            <a:r>
              <a:rPr lang="en-US" sz="3000" dirty="0" smtClean="0"/>
              <a:t>grounded in </a:t>
            </a:r>
          </a:p>
          <a:p>
            <a:pPr marL="0" indent="0" algn="ctr" fontAlgn="base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AB1B42"/>
                </a:solidFill>
              </a:rPr>
              <a:t>environmental</a:t>
            </a:r>
            <a:r>
              <a:rPr lang="en-US" sz="3000" dirty="0" smtClean="0"/>
              <a:t> </a:t>
            </a:r>
            <a:r>
              <a:rPr lang="en-US" sz="3000" b="1" dirty="0" smtClean="0">
                <a:solidFill>
                  <a:srgbClr val="AB1B42"/>
                </a:solidFill>
              </a:rPr>
              <a:t>justice</a:t>
            </a:r>
            <a:r>
              <a:rPr lang="en-US" sz="3000" dirty="0" smtClean="0"/>
              <a:t>,</a:t>
            </a:r>
          </a:p>
          <a:p>
            <a:pPr marL="0" indent="0" algn="ctr" fontAlgn="base">
              <a:spcBef>
                <a:spcPts val="0"/>
              </a:spcBef>
              <a:buNone/>
            </a:pPr>
            <a:r>
              <a:rPr lang="en-US" sz="3000" dirty="0" smtClean="0"/>
              <a:t> not </a:t>
            </a:r>
            <a:r>
              <a:rPr lang="en-US" sz="3000" b="1" dirty="0" smtClean="0">
                <a:solidFill>
                  <a:srgbClr val="AB1B42"/>
                </a:solidFill>
              </a:rPr>
              <a:t>environmentalism</a:t>
            </a:r>
          </a:p>
          <a:p>
            <a:pPr marL="0" indent="0" algn="ctr" fontAlgn="base">
              <a:spcBef>
                <a:spcPts val="0"/>
              </a:spcBef>
              <a:buNone/>
            </a:pPr>
            <a:endParaRPr lang="en-US" sz="3000" b="1" dirty="0" smtClean="0">
              <a:solidFill>
                <a:srgbClr val="AB1B42"/>
              </a:solidFill>
            </a:endParaRPr>
          </a:p>
          <a:p>
            <a:pPr marL="0" indent="0" algn="ctr" fontAlgn="base">
              <a:buNone/>
            </a:pPr>
            <a:r>
              <a:rPr lang="en-US" sz="3000" dirty="0" smtClean="0"/>
              <a:t>We specifically focus </a:t>
            </a:r>
            <a:r>
              <a:rPr lang="en-US" sz="3000" dirty="0"/>
              <a:t>on </a:t>
            </a:r>
            <a:r>
              <a:rPr lang="en-US" sz="3000" dirty="0" smtClean="0"/>
              <a:t>injustices </a:t>
            </a:r>
          </a:p>
          <a:p>
            <a:pPr marL="0" indent="0" algn="ctr" fontAlgn="base">
              <a:buNone/>
            </a:pPr>
            <a:r>
              <a:rPr lang="en-US" sz="3000" dirty="0" smtClean="0"/>
              <a:t>related </a:t>
            </a:r>
            <a:r>
              <a:rPr lang="en-US" sz="3000" dirty="0"/>
              <a:t>to climate </a:t>
            </a:r>
            <a:r>
              <a:rPr lang="en-US" sz="3000" dirty="0" smtClean="0"/>
              <a:t>change</a:t>
            </a:r>
          </a:p>
          <a:p>
            <a:pPr marL="0" indent="0" fontAlgn="base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3000" i="1" dirty="0" smtClean="0"/>
              <a:t>Climate justice puts people’s needs at the center of responding to climate change, especially those of frontline communities bearing the greatest burdens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022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en-US" dirty="0"/>
              <a:t>Who is Leading Commit2Respond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Commit2Respond is a grassroots, UU-wide initiative led by a coalition of UU groups:</a:t>
            </a:r>
          </a:p>
          <a:p>
            <a:pPr marL="0" indent="0">
              <a:buNone/>
            </a:pPr>
            <a:endParaRPr lang="en-US" sz="1200" dirty="0" smtClean="0"/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UU Ministry for Earth 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UU Environmental Justice </a:t>
            </a:r>
            <a:r>
              <a:rPr lang="en-US" sz="2600" dirty="0" err="1" smtClean="0"/>
              <a:t>Collaboratory</a:t>
            </a:r>
            <a:endParaRPr lang="en-US" sz="2600" dirty="0" smtClean="0"/>
          </a:p>
          <a:p>
            <a:pPr lvl="1">
              <a:buFont typeface="Arial" pitchFamily="34" charset="0"/>
              <a:buChar char="•"/>
            </a:pPr>
            <a:r>
              <a:rPr lang="en-US" sz="2600" dirty="0"/>
              <a:t>Diverse </a:t>
            </a:r>
            <a:r>
              <a:rPr lang="en-US" sz="2600" dirty="0" smtClean="0"/>
              <a:t>Revolutionary </a:t>
            </a:r>
            <a:r>
              <a:rPr lang="en-US" sz="2600" dirty="0"/>
              <a:t>UU Multicultural Ministries (DRUUMM)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Unitarian </a:t>
            </a:r>
            <a:r>
              <a:rPr lang="en-US" sz="2600" dirty="0"/>
              <a:t>Universalist Association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/>
              <a:t>Unitarian Universalist Service Committee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/>
              <a:t>UU Ministers Association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/>
              <a:t>UU College of Social Justice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47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Theological/Spiritual Grounding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45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AB1B42"/>
                </a:solidFill>
              </a:rPr>
              <a:t>What in our UU faith calls YOU to commit to respond to climate change?</a:t>
            </a:r>
            <a:br>
              <a:rPr lang="en-US" b="1" dirty="0" smtClean="0">
                <a:solidFill>
                  <a:srgbClr val="AB1B42"/>
                </a:solidFill>
              </a:rPr>
            </a:br>
            <a:r>
              <a:rPr lang="en-US" b="1" dirty="0" smtClean="0">
                <a:solidFill>
                  <a:srgbClr val="AB1B42"/>
                </a:solidFill>
              </a:rPr>
              <a:t> </a:t>
            </a:r>
          </a:p>
          <a:p>
            <a:pPr lvl="1"/>
            <a:r>
              <a:rPr lang="en-US" b="1" dirty="0" smtClean="0"/>
              <a:t>Our Principles </a:t>
            </a:r>
            <a:r>
              <a:rPr lang="en-US" dirty="0" smtClean="0"/>
              <a:t>upholding interconnectedness, inherent worth and dignity of all persons, and more?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covenantal nature of our faith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endParaRPr lang="en-US" sz="1500" dirty="0" smtClean="0"/>
          </a:p>
          <a:p>
            <a:pPr lvl="1"/>
            <a:r>
              <a:rPr lang="en-US" dirty="0" smtClean="0"/>
              <a:t>Our </a:t>
            </a:r>
            <a:r>
              <a:rPr lang="en-US" b="1" dirty="0" smtClean="0"/>
              <a:t>roots in Transcendentalism and liberation theologies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endParaRPr lang="en-US" sz="1500" dirty="0" smtClean="0"/>
          </a:p>
          <a:p>
            <a:pPr lvl="1"/>
            <a:r>
              <a:rPr lang="en-US" b="1" dirty="0" smtClean="0"/>
              <a:t>Something else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Commit2Respond?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UUs have many skills and talents; many ongoing projects – we need to coordinate and collaborate for </a:t>
            </a:r>
            <a:r>
              <a:rPr lang="en-US" sz="2800" b="1" dirty="0" smtClean="0">
                <a:solidFill>
                  <a:srgbClr val="C00000"/>
                </a:solidFill>
              </a:rPr>
              <a:t>GREATER IMPACT.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Our justice work often is fragmented and in siloes –weaving our work together enables us to be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MORE STRATEGIC.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By working together we </a:t>
            </a:r>
            <a:r>
              <a:rPr lang="en-US" sz="2800" b="1" dirty="0" smtClean="0">
                <a:solidFill>
                  <a:srgbClr val="C00000"/>
                </a:solidFill>
              </a:rPr>
              <a:t>INSPIRE HOPE </a:t>
            </a:r>
            <a:r>
              <a:rPr lang="en-US" sz="2800" dirty="0" smtClean="0"/>
              <a:t>and create a stronger community for </a:t>
            </a:r>
            <a:r>
              <a:rPr lang="en-US" sz="2800" b="1" dirty="0" smtClean="0">
                <a:solidFill>
                  <a:srgbClr val="C00000"/>
                </a:solidFill>
              </a:rPr>
              <a:t>ACCOUNTABILITY and SUPPORT</a:t>
            </a:r>
            <a:r>
              <a:rPr lang="en-US" sz="2800" dirty="0" smtClean="0">
                <a:solidFill>
                  <a:srgbClr val="C0000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0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should get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Individuals—Clergy, Leaders, Activists, People who </a:t>
            </a:r>
            <a:r>
              <a:rPr lang="en-US" dirty="0"/>
              <a:t>c</a:t>
            </a:r>
            <a:r>
              <a:rPr lang="en-US" dirty="0" smtClean="0"/>
              <a:t>are</a:t>
            </a:r>
          </a:p>
          <a:p>
            <a:r>
              <a:rPr lang="en-US" dirty="0" smtClean="0"/>
              <a:t>Households/Families</a:t>
            </a:r>
          </a:p>
          <a:p>
            <a:r>
              <a:rPr lang="en-US" dirty="0" smtClean="0"/>
              <a:t>Congregational Teams who can organize in the congregation and the community</a:t>
            </a:r>
          </a:p>
          <a:p>
            <a:r>
              <a:rPr lang="en-US" dirty="0" smtClean="0"/>
              <a:t>Small Group Ministries, Covenant Groups</a:t>
            </a:r>
          </a:p>
          <a:p>
            <a:r>
              <a:rPr lang="en-US" dirty="0" smtClean="0"/>
              <a:t>Whole Congregations</a:t>
            </a:r>
          </a:p>
          <a:p>
            <a:r>
              <a:rPr lang="en-US" dirty="0" smtClean="0"/>
              <a:t>UU State Action Networks &amp; UU Justice Groups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Groups: sign on as Endorsers of Commit2Respond!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3 Pillars</a:t>
            </a:r>
            <a:br>
              <a:rPr lang="en-US" sz="6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Commit2Respond actions </a:t>
            </a:r>
          </a:p>
          <a:p>
            <a:pPr marL="0" indent="0" algn="ctr">
              <a:buNone/>
            </a:pPr>
            <a:endParaRPr lang="en-US" sz="1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SHIFT</a:t>
            </a:r>
          </a:p>
          <a:p>
            <a:pPr marL="0" indent="0" algn="ctr">
              <a:buNone/>
            </a:pPr>
            <a:r>
              <a:rPr lang="en-US" sz="6600" dirty="0">
                <a:solidFill>
                  <a:srgbClr val="005500"/>
                </a:solidFill>
                <a:latin typeface="Arial" pitchFamily="34" charset="0"/>
                <a:cs typeface="Arial" pitchFamily="34" charset="0"/>
              </a:rPr>
              <a:t>ADVANCE</a:t>
            </a:r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66221E"/>
                </a:solidFill>
                <a:latin typeface="Arial" pitchFamily="34" charset="0"/>
                <a:cs typeface="Arial" pitchFamily="34" charset="0"/>
              </a:rPr>
              <a:t>GROW</a:t>
            </a:r>
            <a:endParaRPr lang="en-US" sz="6600" dirty="0">
              <a:solidFill>
                <a:srgbClr val="66221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9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SHIFT </a:t>
            </a:r>
            <a:r>
              <a:rPr lang="en-US" b="1" dirty="0" smtClean="0">
                <a:solidFill>
                  <a:srgbClr val="C00000"/>
                </a:solidFill>
              </a:rPr>
              <a:t>your </a:t>
            </a:r>
            <a:r>
              <a:rPr lang="en-US" b="1" dirty="0">
                <a:solidFill>
                  <a:srgbClr val="C00000"/>
                </a:solidFill>
              </a:rPr>
              <a:t>E</a:t>
            </a:r>
            <a:r>
              <a:rPr lang="en-US" b="1" dirty="0" smtClean="0">
                <a:solidFill>
                  <a:srgbClr val="C00000"/>
                </a:solidFill>
              </a:rPr>
              <a:t>nergy </a:t>
            </a:r>
            <a:r>
              <a:rPr lang="en-US" b="1" dirty="0">
                <a:solidFill>
                  <a:srgbClr val="C00000"/>
                </a:solidFill>
              </a:rPr>
              <a:t>C</a:t>
            </a:r>
            <a:r>
              <a:rPr lang="en-US" b="1" dirty="0" smtClean="0">
                <a:solidFill>
                  <a:srgbClr val="C00000"/>
                </a:solidFill>
              </a:rPr>
              <a:t>onsumption!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  <a:p>
            <a:pPr>
              <a:spcAft>
                <a:spcPts val="1200"/>
              </a:spcAft>
            </a:pPr>
            <a:r>
              <a:rPr lang="en-US" dirty="0" smtClean="0"/>
              <a:t>LEARN about the sources of the energy you use and the impacts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IDENTIFY who is under your carbon footprint! Work to restore right relationships.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PLEDGE to reduce your footprint by 20% in 2 years and become carbon neutral over time.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Divest from fossil fuels and reinvest in community sustainability.</a:t>
            </a:r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68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mmit2Respond">
      <a:dk1>
        <a:sysClr val="windowText" lastClr="000000"/>
      </a:dk1>
      <a:lt1>
        <a:sysClr val="window" lastClr="FFFFFF"/>
      </a:lt1>
      <a:dk2>
        <a:srgbClr val="00ACCD"/>
      </a:dk2>
      <a:lt2>
        <a:srgbClr val="AB1B42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ommit2Respond">
      <a:dk1>
        <a:sysClr val="windowText" lastClr="000000"/>
      </a:dk1>
      <a:lt1>
        <a:sysClr val="window" lastClr="FFFFFF"/>
      </a:lt1>
      <a:dk2>
        <a:srgbClr val="00ACCD"/>
      </a:dk2>
      <a:lt2>
        <a:srgbClr val="AB1B42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864</Words>
  <Application>Microsoft Office PowerPoint</Application>
  <PresentationFormat>On-screen Show (4:3)</PresentationFormat>
  <Paragraphs>144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PowerPoint Presentation</vt:lpstr>
      <vt:lpstr>What is Commit2Respond?</vt:lpstr>
      <vt:lpstr>What is Climate Justice?</vt:lpstr>
      <vt:lpstr>Who is Leading Commit2Respond?</vt:lpstr>
      <vt:lpstr>Theological/Spiritual Grounding</vt:lpstr>
      <vt:lpstr>Why Commit2Respond?</vt:lpstr>
      <vt:lpstr>Who should get involved?</vt:lpstr>
      <vt:lpstr>PowerPoint Presentation</vt:lpstr>
      <vt:lpstr>SHIFT your Energy Consumption!</vt:lpstr>
      <vt:lpstr> ADVANCE the Human Rights  of Affected Communities! </vt:lpstr>
      <vt:lpstr>GROW the Climate Justice Movement!</vt:lpstr>
      <vt:lpstr>Plus: Green Sanctuary</vt:lpstr>
      <vt:lpstr>How Will We Start?</vt:lpstr>
      <vt:lpstr>Climate Justice Month</vt:lpstr>
      <vt:lpstr>Climate Justice Month</vt:lpstr>
      <vt:lpstr>Commit2Respond Calendar</vt:lpstr>
      <vt:lpstr>What will happen next?</vt:lpstr>
      <vt:lpstr>Young Adult Lobby Training</vt:lpstr>
      <vt:lpstr>Come to General Assembly  in Portland!</vt:lpstr>
      <vt:lpstr>Join Us! Commit2Respond.org</vt:lpstr>
    </vt:vector>
  </TitlesOfParts>
  <Company>Unitarian Universalist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Kapitan</dc:creator>
  <cp:lastModifiedBy>CSnavely</cp:lastModifiedBy>
  <cp:revision>33</cp:revision>
  <dcterms:created xsi:type="dcterms:W3CDTF">2015-01-07T15:35:12Z</dcterms:created>
  <dcterms:modified xsi:type="dcterms:W3CDTF">2015-01-10T02:21:17Z</dcterms:modified>
</cp:coreProperties>
</file>