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8" r:id="rId2"/>
    <p:sldId id="264" r:id="rId3"/>
    <p:sldId id="257" r:id="rId4"/>
    <p:sldId id="256" r:id="rId5"/>
    <p:sldId id="265" r:id="rId6"/>
    <p:sldId id="263" r:id="rId7"/>
    <p:sldId id="266" r:id="rId8"/>
    <p:sldId id="267" r:id="rId9"/>
    <p:sldId id="268" r:id="rId10"/>
    <p:sldId id="269" r:id="rId11"/>
    <p:sldId id="270" r:id="rId12"/>
    <p:sldId id="271"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4" d="100"/>
          <a:sy n="74" d="100"/>
        </p:scale>
        <p:origin x="-1266" y="12"/>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B9FC097-D4C5-9247-BF58-A4709082333D}" type="datetimeFigureOut">
              <a:rPr lang="en-US" smtClean="0"/>
              <a:pPr/>
              <a:t>1/12/2015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E867B0-C517-C04E-B368-91CEF468FBF9}" type="slidenum">
              <a:rPr lang="en-US" smtClean="0"/>
              <a:pPr/>
              <a:t>‹#›</a:t>
            </a:fld>
            <a:endParaRPr lang="en-US" dirty="0"/>
          </a:p>
        </p:txBody>
      </p:sp>
    </p:spTree>
    <p:extLst>
      <p:ext uri="{BB962C8B-B14F-4D97-AF65-F5344CB8AC3E}">
        <p14:creationId xmlns:p14="http://schemas.microsoft.com/office/powerpoint/2010/main" val="115993524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AE867B0-C517-C04E-B368-91CEF468FBF9}"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AE867B0-C517-C04E-B368-91CEF468FBF9}"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AE867B0-C517-C04E-B368-91CEF468FBF9}"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0040B2-D388-8040-94C0-F3A2454A9BAF}" type="datetimeFigureOut">
              <a:rPr lang="en-US" smtClean="0"/>
              <a:pPr/>
              <a:t>1/12/2015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B922916-6EB6-7E46-B815-79C01A8A13B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0040B2-D388-8040-94C0-F3A2454A9BAF}" type="datetimeFigureOut">
              <a:rPr lang="en-US" smtClean="0"/>
              <a:pPr/>
              <a:t>1/12/2015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B922916-6EB6-7E46-B815-79C01A8A13B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0040B2-D388-8040-94C0-F3A2454A9BAF}" type="datetimeFigureOut">
              <a:rPr lang="en-US" smtClean="0"/>
              <a:pPr/>
              <a:t>1/12/2015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B922916-6EB6-7E46-B815-79C01A8A13B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0040B2-D388-8040-94C0-F3A2454A9BAF}" type="datetimeFigureOut">
              <a:rPr lang="en-US" smtClean="0"/>
              <a:pPr/>
              <a:t>1/12/2015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B922916-6EB6-7E46-B815-79C01A8A13B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0040B2-D388-8040-94C0-F3A2454A9BAF}" type="datetimeFigureOut">
              <a:rPr lang="en-US" smtClean="0"/>
              <a:pPr/>
              <a:t>1/12/2015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B922916-6EB6-7E46-B815-79C01A8A13B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0040B2-D388-8040-94C0-F3A2454A9BAF}" type="datetimeFigureOut">
              <a:rPr lang="en-US" smtClean="0"/>
              <a:pPr/>
              <a:t>1/12/2015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B922916-6EB6-7E46-B815-79C01A8A13B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0040B2-D388-8040-94C0-F3A2454A9BAF}" type="datetimeFigureOut">
              <a:rPr lang="en-US" smtClean="0"/>
              <a:pPr/>
              <a:t>1/12/2015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B922916-6EB6-7E46-B815-79C01A8A13B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0040B2-D388-8040-94C0-F3A2454A9BAF}" type="datetimeFigureOut">
              <a:rPr lang="en-US" smtClean="0"/>
              <a:pPr/>
              <a:t>1/12/2015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B922916-6EB6-7E46-B815-79C01A8A13B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0040B2-D388-8040-94C0-F3A2454A9BAF}" type="datetimeFigureOut">
              <a:rPr lang="en-US" smtClean="0"/>
              <a:pPr/>
              <a:t>1/12/2015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B922916-6EB6-7E46-B815-79C01A8A13B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0040B2-D388-8040-94C0-F3A2454A9BAF}" type="datetimeFigureOut">
              <a:rPr lang="en-US" smtClean="0"/>
              <a:pPr/>
              <a:t>1/12/2015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B922916-6EB6-7E46-B815-79C01A8A13B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0040B2-D388-8040-94C0-F3A2454A9BAF}" type="datetimeFigureOut">
              <a:rPr lang="en-US" smtClean="0"/>
              <a:pPr/>
              <a:t>1/12/2015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B922916-6EB6-7E46-B815-79C01A8A13B4}"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0040B2-D388-8040-94C0-F3A2454A9BAF}" type="datetimeFigureOut">
              <a:rPr lang="en-US" smtClean="0"/>
              <a:pPr/>
              <a:t>1/12/2015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922916-6EB6-7E46-B815-79C01A8A13B4}"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854450"/>
            <a:ext cx="35474923" cy="8710076"/>
          </a:xfrm>
          <a:prstGeom prst="rect">
            <a:avLst/>
          </a:prstGeom>
          <a:noFill/>
        </p:spPr>
        <p:txBody>
          <a:bodyPr wrap="square" rtlCol="0">
            <a:spAutoFit/>
          </a:bodyPr>
          <a:lstStyle/>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r>
              <a:rPr lang="en-US" sz="2800" dirty="0" smtClean="0"/>
              <a:t>The very powerful fossil fuel energy companies plan </a:t>
            </a:r>
            <a:r>
              <a:rPr lang="en-US" sz="2800" dirty="0"/>
              <a:t>to extract</a:t>
            </a:r>
            <a:r>
              <a:rPr lang="en-US" sz="2800" dirty="0" smtClean="0"/>
              <a:t> </a:t>
            </a:r>
          </a:p>
          <a:p>
            <a:r>
              <a:rPr lang="en-US" sz="2800" dirty="0" smtClean="0"/>
              <a:t>oil and gas by </a:t>
            </a:r>
            <a:r>
              <a:rPr lang="en-US" sz="2800" dirty="0"/>
              <a:t>all means necessary:</a:t>
            </a:r>
            <a:r>
              <a:rPr lang="en-US" sz="2800" dirty="0" smtClean="0"/>
              <a:t> conventional </a:t>
            </a:r>
            <a:r>
              <a:rPr lang="en-US" sz="2800" dirty="0"/>
              <a:t>drilling;</a:t>
            </a:r>
            <a:r>
              <a:rPr lang="en-US" sz="2800" dirty="0" smtClean="0"/>
              <a:t> </a:t>
            </a:r>
          </a:p>
          <a:p>
            <a:r>
              <a:rPr lang="en-US" sz="2800" dirty="0" err="1" smtClean="0"/>
              <a:t>fracking</a:t>
            </a:r>
            <a:r>
              <a:rPr lang="en-US" sz="2800" dirty="0" smtClean="0"/>
              <a:t> </a:t>
            </a:r>
            <a:r>
              <a:rPr lang="en-US" sz="2800" dirty="0"/>
              <a:t>for tight oil and natural gas; tar sands extraction; and</a:t>
            </a:r>
            <a:r>
              <a:rPr lang="en-US" sz="2800" dirty="0" smtClean="0"/>
              <a:t> </a:t>
            </a:r>
          </a:p>
          <a:p>
            <a:r>
              <a:rPr lang="en-US" sz="2800" dirty="0" smtClean="0"/>
              <a:t>deep water </a:t>
            </a:r>
            <a:r>
              <a:rPr lang="en-US" sz="2800" dirty="0"/>
              <a:t>drilling.  These vested interests will attempt to</a:t>
            </a:r>
            <a:r>
              <a:rPr lang="en-US" sz="2800" dirty="0" smtClean="0"/>
              <a:t> </a:t>
            </a:r>
          </a:p>
          <a:p>
            <a:r>
              <a:rPr lang="en-US" sz="2800" dirty="0" smtClean="0"/>
              <a:t>sustain </a:t>
            </a:r>
            <a:r>
              <a:rPr lang="en-US" sz="2800" dirty="0"/>
              <a:t>business as usual by </a:t>
            </a:r>
            <a:r>
              <a:rPr lang="en-US" sz="2800" dirty="0" smtClean="0"/>
              <a:t>the political </a:t>
            </a:r>
            <a:r>
              <a:rPr lang="en-US" sz="2800" dirty="0"/>
              <a:t>influence of their</a:t>
            </a:r>
            <a:r>
              <a:rPr lang="en-US" sz="2800" dirty="0" smtClean="0"/>
              <a:t> </a:t>
            </a:r>
          </a:p>
          <a:p>
            <a:r>
              <a:rPr lang="en-US" sz="2800" dirty="0" smtClean="0"/>
              <a:t>vast </a:t>
            </a:r>
            <a:r>
              <a:rPr lang="en-US" sz="2800" dirty="0"/>
              <a:t>fortunes,</a:t>
            </a:r>
            <a:r>
              <a:rPr lang="en-US" sz="2800" dirty="0" smtClean="0"/>
              <a:t> their claims that they are the engine of </a:t>
            </a:r>
          </a:p>
          <a:p>
            <a:r>
              <a:rPr lang="en-US" sz="2800" dirty="0" smtClean="0"/>
              <a:t>economic growth; sowing </a:t>
            </a:r>
            <a:r>
              <a:rPr lang="en-US" sz="2800" dirty="0"/>
              <a:t>doubt or denying the environmental</a:t>
            </a:r>
            <a:r>
              <a:rPr lang="en-US" sz="2800" dirty="0" smtClean="0"/>
              <a:t> </a:t>
            </a:r>
          </a:p>
          <a:p>
            <a:r>
              <a:rPr lang="en-US" sz="2800" dirty="0" smtClean="0"/>
              <a:t>consequences </a:t>
            </a:r>
            <a:r>
              <a:rPr lang="en-US" sz="2800" dirty="0"/>
              <a:t>of</a:t>
            </a:r>
            <a:r>
              <a:rPr lang="en-US" sz="2800" dirty="0" smtClean="0"/>
              <a:t> climate </a:t>
            </a:r>
            <a:r>
              <a:rPr lang="en-US" sz="2800" dirty="0"/>
              <a:t>warming and through legal</a:t>
            </a:r>
            <a:r>
              <a:rPr lang="en-US" sz="2800" dirty="0" smtClean="0"/>
              <a:t> </a:t>
            </a:r>
          </a:p>
          <a:p>
            <a:r>
              <a:rPr lang="en-US" sz="2800" dirty="0" smtClean="0"/>
              <a:t>challenges </a:t>
            </a:r>
            <a:r>
              <a:rPr lang="en-US" sz="2800" dirty="0"/>
              <a:t>to protect their right to</a:t>
            </a:r>
            <a:r>
              <a:rPr lang="en-US" sz="2800" dirty="0" smtClean="0"/>
              <a:t> extract.</a:t>
            </a:r>
          </a:p>
          <a:p>
            <a:endParaRPr lang="en-US" sz="2800" dirty="0" smtClean="0"/>
          </a:p>
          <a:p>
            <a:endParaRPr lang="en-US" sz="2800" dirty="0" smtClean="0"/>
          </a:p>
          <a:p>
            <a:endParaRPr lang="en-US" sz="2800" dirty="0" smtClean="0"/>
          </a:p>
          <a:p>
            <a:endParaRPr lang="en-US" sz="2800" dirty="0" smtClean="0"/>
          </a:p>
          <a:p>
            <a:endParaRPr lang="en-US" sz="2800" dirty="0"/>
          </a:p>
        </p:txBody>
      </p:sp>
      <p:sp>
        <p:nvSpPr>
          <p:cNvPr id="3" name="TextBox 2"/>
          <p:cNvSpPr txBox="1"/>
          <p:nvPr/>
        </p:nvSpPr>
        <p:spPr>
          <a:xfrm>
            <a:off x="225335" y="4547250"/>
            <a:ext cx="213658" cy="800219"/>
          </a:xfrm>
          <a:prstGeom prst="rect">
            <a:avLst/>
          </a:prstGeom>
          <a:noFill/>
        </p:spPr>
        <p:txBody>
          <a:bodyPr wrap="none" rtlCol="0">
            <a:spAutoFit/>
          </a:bodyPr>
          <a:lstStyle/>
          <a:p>
            <a:endParaRPr lang="en-US" sz="2800" dirty="0" smtClean="0"/>
          </a:p>
          <a:p>
            <a:endParaRPr lang="en-US" dirty="0"/>
          </a:p>
        </p:txBody>
      </p:sp>
      <p:sp>
        <p:nvSpPr>
          <p:cNvPr id="4" name="TextBox 3"/>
          <p:cNvSpPr txBox="1"/>
          <p:nvPr/>
        </p:nvSpPr>
        <p:spPr>
          <a:xfrm>
            <a:off x="1910109" y="688432"/>
            <a:ext cx="4654840" cy="584776"/>
          </a:xfrm>
          <a:prstGeom prst="rect">
            <a:avLst/>
          </a:prstGeom>
          <a:noFill/>
        </p:spPr>
        <p:txBody>
          <a:bodyPr wrap="none" rtlCol="0">
            <a:spAutoFit/>
          </a:bodyPr>
          <a:lstStyle/>
          <a:p>
            <a:r>
              <a:rPr lang="en-US" sz="3200" dirty="0" smtClean="0"/>
              <a:t>Where do we stand today?</a:t>
            </a:r>
            <a:endParaRPr lang="en-US"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9535" y="0"/>
            <a:ext cx="7458319" cy="6124754"/>
          </a:xfrm>
          <a:prstGeom prst="rect">
            <a:avLst/>
          </a:prstGeom>
          <a:noFill/>
        </p:spPr>
        <p:txBody>
          <a:bodyPr wrap="square" rtlCol="0">
            <a:spAutoFit/>
          </a:bodyPr>
          <a:lstStyle/>
          <a:p>
            <a:r>
              <a:rPr lang="en-US" sz="2800" dirty="0" smtClean="0"/>
              <a:t>Solar installation coupled with capacity to return electricity to the grid (net metering) opens the electricity system to distributed power systems.   Distributed solar PV opens a number of technical issues, e.g., finding ways to optimizing distributed solar PV’s generation with both the grid’s needs and the customer’s demand. Finding mechanisms that provide “wins” for customers, solar companies, and utilities can accelerate, optimize, and sustain distributed solar PV adoption. If we envision that the latter can be accomplished and coupled with other developments what will the electricity system look like in 2050?</a:t>
            </a:r>
          </a:p>
          <a:p>
            <a:endParaRPr 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00955" y="897096"/>
            <a:ext cx="184666" cy="369332"/>
          </a:xfrm>
          <a:prstGeom prst="rect">
            <a:avLst/>
          </a:prstGeom>
          <a:noFill/>
        </p:spPr>
        <p:txBody>
          <a:bodyPr wrap="none" rtlCol="0">
            <a:spAutoFit/>
          </a:bodyPr>
          <a:lstStyle/>
          <a:p>
            <a:endParaRPr lang="en-US" dirty="0"/>
          </a:p>
        </p:txBody>
      </p:sp>
      <p:pic>
        <p:nvPicPr>
          <p:cNvPr id="4" name="Picture 3"/>
          <p:cNvPicPr>
            <a:picLocks noChangeAspect="1"/>
          </p:cNvPicPr>
          <p:nvPr/>
        </p:nvPicPr>
        <p:blipFill>
          <a:blip r:embed="rId2"/>
          <a:stretch>
            <a:fillRect/>
          </a:stretch>
        </p:blipFill>
        <p:spPr>
          <a:xfrm>
            <a:off x="1007881" y="231834"/>
            <a:ext cx="7173015" cy="5614413"/>
          </a:xfrm>
          <a:prstGeom prst="rect">
            <a:avLst/>
          </a:prstGeom>
        </p:spPr>
      </p:pic>
      <p:sp>
        <p:nvSpPr>
          <p:cNvPr id="6" name="TextBox 5"/>
          <p:cNvSpPr txBox="1"/>
          <p:nvPr/>
        </p:nvSpPr>
        <p:spPr>
          <a:xfrm>
            <a:off x="1100213" y="6017602"/>
            <a:ext cx="6710864" cy="707886"/>
          </a:xfrm>
          <a:prstGeom prst="rect">
            <a:avLst/>
          </a:prstGeom>
          <a:noFill/>
        </p:spPr>
        <p:txBody>
          <a:bodyPr wrap="square" rtlCol="0">
            <a:spAutoFit/>
          </a:bodyPr>
          <a:lstStyle/>
          <a:p>
            <a:r>
              <a:rPr lang="en-US" sz="2000" dirty="0" smtClean="0"/>
              <a:t>From Energy Technology Perspectives 2014 Executive Summary International Energy Agency</a:t>
            </a:r>
            <a:endParaRPr lang="en-US"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96225" y="1007974"/>
            <a:ext cx="7982417" cy="3539431"/>
          </a:xfrm>
          <a:prstGeom prst="rect">
            <a:avLst/>
          </a:prstGeom>
          <a:noFill/>
        </p:spPr>
        <p:txBody>
          <a:bodyPr wrap="square" rtlCol="0">
            <a:spAutoFit/>
          </a:bodyPr>
          <a:lstStyle/>
          <a:p>
            <a:r>
              <a:rPr lang="en-US" sz="2800" dirty="0" smtClean="0"/>
              <a:t>In the preface to </a:t>
            </a:r>
            <a:r>
              <a:rPr lang="en-US" sz="2800" i="1" dirty="0" smtClean="0"/>
              <a:t>Reinventing Fire </a:t>
            </a:r>
            <a:r>
              <a:rPr lang="en-US" sz="2800" dirty="0" smtClean="0"/>
              <a:t>Amory </a:t>
            </a:r>
            <a:r>
              <a:rPr lang="en-US" sz="2800" dirty="0" err="1" smtClean="0"/>
              <a:t>Lovins</a:t>
            </a:r>
            <a:r>
              <a:rPr lang="en-US" sz="2800" dirty="0" smtClean="0"/>
              <a:t> states the following:  “ Imagine fuel without fear. No climate change. No oil spills, dead coal miners, dirty air, devastated lands, lost wildlife. No energy poverty. No oil fed wars, tyrannies, or terrorists. Nothing to run out. Nothing to cut off.  Nothing to worry about. Just energy abundance, benign and affordable, for all, for ever.” </a:t>
            </a: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45044" y="464599"/>
            <a:ext cx="8550813" cy="2092881"/>
          </a:xfrm>
          <a:prstGeom prst="rect">
            <a:avLst/>
          </a:prstGeom>
          <a:noFill/>
        </p:spPr>
        <p:txBody>
          <a:bodyPr wrap="none" rtlCol="0">
            <a:spAutoFit/>
          </a:bodyPr>
          <a:lstStyle/>
          <a:p>
            <a:r>
              <a:rPr lang="en-US" sz="2800" dirty="0" smtClean="0"/>
              <a:t>Coal, Oil and Gas Companies Spent More than $721 </a:t>
            </a:r>
          </a:p>
          <a:p>
            <a:r>
              <a:rPr lang="en-US" sz="2800" dirty="0" smtClean="0"/>
              <a:t>Million to Set the Anti-Environment Agenda of the New </a:t>
            </a:r>
          </a:p>
          <a:p>
            <a:r>
              <a:rPr lang="en-US" sz="2800" dirty="0" smtClean="0"/>
              <a:t>Congress as recently reported by the Center for American </a:t>
            </a:r>
          </a:p>
          <a:p>
            <a:r>
              <a:rPr lang="en-US" sz="2800" dirty="0" smtClean="0"/>
              <a:t>Progress</a:t>
            </a:r>
          </a:p>
          <a:p>
            <a:endParaRPr lang="en-US" dirty="0"/>
          </a:p>
        </p:txBody>
      </p:sp>
      <p:sp>
        <p:nvSpPr>
          <p:cNvPr id="3" name="TextBox 2"/>
          <p:cNvSpPr txBox="1"/>
          <p:nvPr/>
        </p:nvSpPr>
        <p:spPr>
          <a:xfrm>
            <a:off x="444508" y="3020217"/>
            <a:ext cx="8699492" cy="4093429"/>
          </a:xfrm>
          <a:prstGeom prst="rect">
            <a:avLst/>
          </a:prstGeom>
          <a:noFill/>
        </p:spPr>
        <p:txBody>
          <a:bodyPr wrap="none" rtlCol="0">
            <a:spAutoFit/>
          </a:bodyPr>
          <a:lstStyle/>
          <a:p>
            <a:r>
              <a:rPr lang="en-US" sz="2800" dirty="0" smtClean="0"/>
              <a:t>Attempts to ban </a:t>
            </a:r>
            <a:r>
              <a:rPr lang="en-US" sz="2800" dirty="0" err="1" smtClean="0"/>
              <a:t>fracking</a:t>
            </a:r>
            <a:r>
              <a:rPr lang="en-US" sz="2800" dirty="0" smtClean="0"/>
              <a:t> by local communities in Colorado </a:t>
            </a:r>
          </a:p>
          <a:p>
            <a:r>
              <a:rPr lang="en-US" sz="2800" dirty="0" smtClean="0"/>
              <a:t>have faced an aggressive legal response by energy </a:t>
            </a:r>
          </a:p>
          <a:p>
            <a:r>
              <a:rPr lang="en-US" sz="2800" dirty="0" smtClean="0"/>
              <a:t>companies in city after city arguing that they </a:t>
            </a:r>
          </a:p>
          <a:p>
            <a:r>
              <a:rPr lang="en-US" sz="2800" dirty="0" smtClean="0"/>
              <a:t>have a right to extract underground minerals, and that </a:t>
            </a:r>
          </a:p>
          <a:p>
            <a:r>
              <a:rPr lang="en-US" sz="2800" dirty="0" smtClean="0"/>
              <a:t>drilling bans amount to voter-approved theft. They also </a:t>
            </a:r>
          </a:p>
          <a:p>
            <a:r>
              <a:rPr lang="en-US" sz="2800" dirty="0" smtClean="0"/>
              <a:t>say state agencies, not individual communities, </a:t>
            </a:r>
          </a:p>
          <a:p>
            <a:r>
              <a:rPr lang="en-US" sz="2800" dirty="0" smtClean="0"/>
              <a:t>are the ones with the power to set oil and gas rules.</a:t>
            </a:r>
          </a:p>
          <a:p>
            <a:r>
              <a:rPr lang="en-US" sz="2800" dirty="0" smtClean="0"/>
              <a:t>N.Y. Times 12/4/2015</a:t>
            </a:r>
          </a:p>
          <a:p>
            <a:r>
              <a:rPr lang="en-US" dirty="0" smtClean="0"/>
              <a:t> </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40021" y="317488"/>
            <a:ext cx="7859720" cy="1077218"/>
          </a:xfrm>
          <a:prstGeom prst="rect">
            <a:avLst/>
          </a:prstGeom>
          <a:noFill/>
        </p:spPr>
        <p:txBody>
          <a:bodyPr wrap="square" rtlCol="0">
            <a:spAutoFit/>
          </a:bodyPr>
          <a:lstStyle/>
          <a:p>
            <a:r>
              <a:rPr lang="en-US" sz="3200" dirty="0" smtClean="0"/>
              <a:t>What should we expect if business as usual continues?</a:t>
            </a:r>
            <a:endParaRPr lang="en-US" sz="3200" dirty="0"/>
          </a:p>
        </p:txBody>
      </p:sp>
      <p:sp>
        <p:nvSpPr>
          <p:cNvPr id="3" name="TextBox 2"/>
          <p:cNvSpPr txBox="1"/>
          <p:nvPr/>
        </p:nvSpPr>
        <p:spPr>
          <a:xfrm>
            <a:off x="387967" y="1340605"/>
            <a:ext cx="8411778" cy="3539431"/>
          </a:xfrm>
          <a:prstGeom prst="rect">
            <a:avLst/>
          </a:prstGeom>
          <a:noFill/>
        </p:spPr>
        <p:txBody>
          <a:bodyPr wrap="none" rtlCol="0">
            <a:spAutoFit/>
          </a:bodyPr>
          <a:lstStyle/>
          <a:p>
            <a:r>
              <a:rPr lang="en-US" sz="2800" dirty="0" smtClean="0"/>
              <a:t>As </a:t>
            </a:r>
            <a:r>
              <a:rPr lang="en-US" sz="2800" dirty="0"/>
              <a:t>of 2011, </a:t>
            </a:r>
            <a:r>
              <a:rPr lang="en-US" sz="2800" dirty="0" smtClean="0"/>
              <a:t>approximately </a:t>
            </a:r>
            <a:r>
              <a:rPr lang="en-US" sz="2800" dirty="0"/>
              <a:t>89 million barrels of oil and</a:t>
            </a:r>
            <a:r>
              <a:rPr lang="en-US" sz="2800" dirty="0" smtClean="0"/>
              <a:t> </a:t>
            </a:r>
          </a:p>
          <a:p>
            <a:r>
              <a:rPr lang="en-US" sz="2800" dirty="0" smtClean="0"/>
              <a:t>liquid </a:t>
            </a:r>
            <a:r>
              <a:rPr lang="en-US" sz="2800" dirty="0"/>
              <a:t>fuels were </a:t>
            </a:r>
            <a:r>
              <a:rPr lang="en-US" sz="2800" dirty="0" smtClean="0"/>
              <a:t>consumed per </a:t>
            </a:r>
            <a:r>
              <a:rPr lang="en-US" sz="2800" dirty="0"/>
              <a:t>day worldwide.</a:t>
            </a:r>
            <a:r>
              <a:rPr lang="en-US" sz="2800" dirty="0" smtClean="0"/>
              <a:t> </a:t>
            </a:r>
          </a:p>
          <a:p>
            <a:r>
              <a:rPr lang="en-US" sz="2800" dirty="0" smtClean="0"/>
              <a:t>That </a:t>
            </a:r>
            <a:r>
              <a:rPr lang="en-US" sz="2800" dirty="0"/>
              <a:t>works out to nearly 32 billion</a:t>
            </a:r>
            <a:r>
              <a:rPr lang="en-US" sz="2800" dirty="0" smtClean="0"/>
              <a:t> barrels </a:t>
            </a:r>
            <a:r>
              <a:rPr lang="en-US" sz="2800" dirty="0"/>
              <a:t>a year.</a:t>
            </a:r>
            <a:endParaRPr lang="en-US" sz="2800" dirty="0" smtClean="0"/>
          </a:p>
          <a:p>
            <a:r>
              <a:rPr lang="en-US" sz="2800" dirty="0" smtClean="0"/>
              <a:t>In </a:t>
            </a:r>
            <a:r>
              <a:rPr lang="en-US" sz="2800" dirty="0"/>
              <a:t>the next five years, almost half of global oil demand</a:t>
            </a:r>
            <a:r>
              <a:rPr lang="en-US" sz="2800" dirty="0" smtClean="0"/>
              <a:t> </a:t>
            </a:r>
          </a:p>
          <a:p>
            <a:r>
              <a:rPr lang="en-US" sz="2800" dirty="0" smtClean="0"/>
              <a:t>growth </a:t>
            </a:r>
            <a:r>
              <a:rPr lang="en-US" sz="2800" dirty="0"/>
              <a:t>will come from China,</a:t>
            </a:r>
            <a:r>
              <a:rPr lang="en-US" sz="2800" dirty="0" smtClean="0"/>
              <a:t> and </a:t>
            </a:r>
            <a:r>
              <a:rPr lang="en-US" sz="2800" dirty="0"/>
              <a:t>this trend is set to</a:t>
            </a:r>
            <a:r>
              <a:rPr lang="en-US" sz="2800" dirty="0" smtClean="0"/>
              <a:t> </a:t>
            </a:r>
          </a:p>
          <a:p>
            <a:r>
              <a:rPr lang="en-US" sz="2800" dirty="0" smtClean="0"/>
              <a:t>continue </a:t>
            </a:r>
            <a:r>
              <a:rPr lang="en-US" sz="2800" dirty="0"/>
              <a:t>to 2035, as oil demand from the transportation</a:t>
            </a:r>
            <a:r>
              <a:rPr lang="en-US" sz="2800" dirty="0" smtClean="0"/>
              <a:t> </a:t>
            </a:r>
          </a:p>
          <a:p>
            <a:r>
              <a:rPr lang="en-US" sz="2800" dirty="0" smtClean="0"/>
              <a:t>sector is </a:t>
            </a:r>
            <a:r>
              <a:rPr lang="en-US" sz="2800" dirty="0"/>
              <a:t>growing strongly in countries such as China and</a:t>
            </a:r>
            <a:r>
              <a:rPr lang="en-US" sz="2800" dirty="0" smtClean="0"/>
              <a:t> </a:t>
            </a:r>
          </a:p>
          <a:p>
            <a:r>
              <a:rPr lang="en-US" sz="2800" dirty="0" smtClean="0"/>
              <a:t>India</a:t>
            </a:r>
            <a:r>
              <a:rPr lang="en-US" sz="2800" dirty="0"/>
              <a:t>. </a:t>
            </a:r>
          </a:p>
        </p:txBody>
      </p:sp>
      <p:sp>
        <p:nvSpPr>
          <p:cNvPr id="4" name="TextBox 3"/>
          <p:cNvSpPr txBox="1"/>
          <p:nvPr/>
        </p:nvSpPr>
        <p:spPr>
          <a:xfrm>
            <a:off x="352224" y="4880036"/>
            <a:ext cx="8661183" cy="1815882"/>
          </a:xfrm>
          <a:prstGeom prst="rect">
            <a:avLst/>
          </a:prstGeom>
          <a:noFill/>
        </p:spPr>
        <p:txBody>
          <a:bodyPr wrap="square" rtlCol="0">
            <a:spAutoFit/>
          </a:bodyPr>
          <a:lstStyle/>
          <a:p>
            <a:r>
              <a:rPr lang="en-US" sz="2800" dirty="0"/>
              <a:t>Global demand for coal over the next five years will continue marching higher, breaking</a:t>
            </a:r>
            <a:r>
              <a:rPr lang="en-US" sz="2800" dirty="0" smtClean="0"/>
              <a:t> the  9</a:t>
            </a:r>
            <a:r>
              <a:rPr lang="en-US" sz="2800" dirty="0"/>
              <a:t>-billion-tonne level by 2019, the International Energy Agency (IEA) said in </a:t>
            </a:r>
            <a:r>
              <a:rPr lang="en-US" sz="2800" dirty="0" smtClean="0"/>
              <a:t>its annual Medium-Term Coal Report. </a:t>
            </a:r>
            <a:endParaRPr lang="en-US"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63880" y="614493"/>
            <a:ext cx="9078552" cy="1815882"/>
          </a:xfrm>
          <a:prstGeom prst="rect">
            <a:avLst/>
          </a:prstGeom>
          <a:noFill/>
        </p:spPr>
        <p:txBody>
          <a:bodyPr wrap="none" rtlCol="0">
            <a:spAutoFit/>
          </a:bodyPr>
          <a:lstStyle/>
          <a:p>
            <a:r>
              <a:rPr lang="en-US" sz="2800" dirty="0"/>
              <a:t>International Energy Agency-Energy Technology Perspectives</a:t>
            </a:r>
            <a:r>
              <a:rPr lang="en-US" sz="2800" dirty="0" smtClean="0"/>
              <a:t> </a:t>
            </a:r>
          </a:p>
          <a:p>
            <a:r>
              <a:rPr lang="en-US" sz="2800" dirty="0" smtClean="0"/>
              <a:t>2014 Executive Summary list three possible energy futures to</a:t>
            </a:r>
          </a:p>
          <a:p>
            <a:r>
              <a:rPr lang="en-US" sz="2800" dirty="0" smtClean="0"/>
              <a:t> 2050</a:t>
            </a:r>
          </a:p>
          <a:p>
            <a:endParaRPr lang="en-US" sz="2800" dirty="0"/>
          </a:p>
        </p:txBody>
      </p:sp>
      <p:sp>
        <p:nvSpPr>
          <p:cNvPr id="6" name="TextBox 5"/>
          <p:cNvSpPr txBox="1"/>
          <p:nvPr/>
        </p:nvSpPr>
        <p:spPr>
          <a:xfrm>
            <a:off x="163880" y="2278020"/>
            <a:ext cx="9145335" cy="1231106"/>
          </a:xfrm>
          <a:prstGeom prst="rect">
            <a:avLst/>
          </a:prstGeom>
          <a:noFill/>
        </p:spPr>
        <p:txBody>
          <a:bodyPr wrap="square" rtlCol="0">
            <a:spAutoFit/>
          </a:bodyPr>
          <a:lstStyle/>
          <a:p>
            <a:r>
              <a:rPr lang="en-US" sz="2800" dirty="0"/>
              <a:t>6</a:t>
            </a:r>
            <a:r>
              <a:rPr lang="en-US" sz="2800" baseline="30000" dirty="0"/>
              <a:t>o</a:t>
            </a:r>
            <a:r>
              <a:rPr lang="en-US" sz="2800" dirty="0"/>
              <a:t>C Scenario (6DS), where the world is now heading with potentially devastating results.</a:t>
            </a:r>
          </a:p>
          <a:p>
            <a:endParaRPr lang="en-US" dirty="0"/>
          </a:p>
        </p:txBody>
      </p:sp>
      <p:sp>
        <p:nvSpPr>
          <p:cNvPr id="7" name="TextBox 6"/>
          <p:cNvSpPr txBox="1"/>
          <p:nvPr/>
        </p:nvSpPr>
        <p:spPr>
          <a:xfrm>
            <a:off x="163880" y="3509126"/>
            <a:ext cx="8839053" cy="1231106"/>
          </a:xfrm>
          <a:prstGeom prst="rect">
            <a:avLst/>
          </a:prstGeom>
          <a:noFill/>
        </p:spPr>
        <p:txBody>
          <a:bodyPr wrap="none" rtlCol="0">
            <a:spAutoFit/>
          </a:bodyPr>
          <a:lstStyle/>
          <a:p>
            <a:r>
              <a:rPr lang="en-US" sz="2800" dirty="0"/>
              <a:t>4</a:t>
            </a:r>
            <a:r>
              <a:rPr lang="en-US" sz="2800" baseline="30000" dirty="0"/>
              <a:t>o</a:t>
            </a:r>
            <a:r>
              <a:rPr lang="en-US" sz="2800" dirty="0"/>
              <a:t>C Scenario (4DS) reflects stated intentions by countries to</a:t>
            </a:r>
            <a:r>
              <a:rPr lang="en-US" sz="2800" dirty="0" smtClean="0"/>
              <a:t> </a:t>
            </a:r>
          </a:p>
          <a:p>
            <a:r>
              <a:rPr lang="en-US" sz="2800" dirty="0" smtClean="0"/>
              <a:t>cut </a:t>
            </a:r>
            <a:r>
              <a:rPr lang="en-US" sz="2800" dirty="0"/>
              <a:t>emissions and boost</a:t>
            </a:r>
            <a:r>
              <a:rPr lang="en-US" sz="2800" dirty="0" smtClean="0"/>
              <a:t> energy </a:t>
            </a:r>
            <a:r>
              <a:rPr lang="en-US" sz="2800" dirty="0"/>
              <a:t>efficiency.</a:t>
            </a:r>
          </a:p>
          <a:p>
            <a:endParaRPr lang="en-US" dirty="0"/>
          </a:p>
        </p:txBody>
      </p:sp>
      <p:sp>
        <p:nvSpPr>
          <p:cNvPr id="8" name="TextBox 7"/>
          <p:cNvSpPr txBox="1"/>
          <p:nvPr/>
        </p:nvSpPr>
        <p:spPr>
          <a:xfrm>
            <a:off x="163880" y="4765119"/>
            <a:ext cx="8417689" cy="2092881"/>
          </a:xfrm>
          <a:prstGeom prst="rect">
            <a:avLst/>
          </a:prstGeom>
          <a:noFill/>
        </p:spPr>
        <p:txBody>
          <a:bodyPr wrap="none" rtlCol="0">
            <a:spAutoFit/>
          </a:bodyPr>
          <a:lstStyle/>
          <a:p>
            <a:r>
              <a:rPr lang="en-US" sz="2800" dirty="0"/>
              <a:t>2</a:t>
            </a:r>
            <a:r>
              <a:rPr lang="en-US" sz="2800" baseline="30000" dirty="0"/>
              <a:t>o</a:t>
            </a:r>
            <a:r>
              <a:rPr lang="en-US" sz="2800" dirty="0"/>
              <a:t>C Scenario (2DS) offers a vision of a sustainable energy</a:t>
            </a:r>
            <a:r>
              <a:rPr lang="en-US" sz="2800" dirty="0" smtClean="0"/>
              <a:t> </a:t>
            </a:r>
          </a:p>
          <a:p>
            <a:r>
              <a:rPr lang="en-US" sz="2800" dirty="0" smtClean="0"/>
              <a:t>system </a:t>
            </a:r>
            <a:r>
              <a:rPr lang="en-US" sz="2800" dirty="0"/>
              <a:t>of reduced</a:t>
            </a:r>
            <a:r>
              <a:rPr lang="en-US" sz="2800" dirty="0" smtClean="0"/>
              <a:t> greenhouse </a:t>
            </a:r>
            <a:r>
              <a:rPr lang="en-US" sz="2800" dirty="0"/>
              <a:t>gas and carbon dioxide</a:t>
            </a:r>
            <a:r>
              <a:rPr lang="en-US" sz="2800" dirty="0" smtClean="0"/>
              <a:t> </a:t>
            </a:r>
          </a:p>
          <a:p>
            <a:r>
              <a:rPr lang="en-US" sz="2800" dirty="0" smtClean="0"/>
              <a:t>(</a:t>
            </a:r>
            <a:r>
              <a:rPr lang="en-US" sz="2800" dirty="0"/>
              <a:t>CO</a:t>
            </a:r>
            <a:r>
              <a:rPr lang="en-US" sz="2800" baseline="-25000" dirty="0"/>
              <a:t>2</a:t>
            </a:r>
            <a:r>
              <a:rPr lang="en-US" sz="2800" dirty="0"/>
              <a:t>) emissions.</a:t>
            </a:r>
          </a:p>
          <a:p>
            <a:r>
              <a:rPr lang="en-US" sz="2800" dirty="0"/>
              <a:t> </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3672" y="474924"/>
            <a:ext cx="8738290" cy="6247865"/>
          </a:xfrm>
          <a:prstGeom prst="rect">
            <a:avLst/>
          </a:prstGeom>
          <a:noFill/>
        </p:spPr>
        <p:txBody>
          <a:bodyPr wrap="none" rtlCol="0">
            <a:spAutoFit/>
          </a:bodyPr>
          <a:lstStyle/>
          <a:p>
            <a:r>
              <a:rPr lang="en-US" sz="2800" dirty="0" smtClean="0"/>
              <a:t>After the Copenhagen Climate Conference of 2009 I was </a:t>
            </a:r>
          </a:p>
          <a:p>
            <a:r>
              <a:rPr lang="en-US" sz="2800" dirty="0" smtClean="0"/>
              <a:t>very depressed that so little was achieved. Could we </a:t>
            </a:r>
          </a:p>
          <a:p>
            <a:r>
              <a:rPr lang="en-US" sz="2800" dirty="0" smtClean="0"/>
              <a:t>transition from predominant fossil fuel use to </a:t>
            </a:r>
          </a:p>
          <a:p>
            <a:r>
              <a:rPr lang="en-US" sz="2800" dirty="0" smtClean="0"/>
              <a:t>employing renewable energy exclusively? To learn more</a:t>
            </a:r>
          </a:p>
          <a:p>
            <a:r>
              <a:rPr lang="en-US" sz="2800" dirty="0" smtClean="0"/>
              <a:t> about potential solutions to climate warming I started to</a:t>
            </a:r>
          </a:p>
          <a:p>
            <a:r>
              <a:rPr lang="en-US" sz="2800" dirty="0" smtClean="0"/>
              <a:t> attend annual meetings of the National Council for </a:t>
            </a:r>
          </a:p>
          <a:p>
            <a:r>
              <a:rPr lang="en-US" sz="2800" dirty="0" smtClean="0"/>
              <a:t>Science and The Environment here in Washington.  </a:t>
            </a:r>
          </a:p>
          <a:p>
            <a:r>
              <a:rPr lang="en-US" sz="2800" dirty="0" smtClean="0"/>
              <a:t>At the 2012 NCSE meeting I heard  Amory </a:t>
            </a:r>
            <a:r>
              <a:rPr lang="en-US" sz="2800" dirty="0" err="1" smtClean="0"/>
              <a:t>Lovins</a:t>
            </a:r>
            <a:r>
              <a:rPr lang="en-US" sz="2800" dirty="0" smtClean="0"/>
              <a:t> discuss </a:t>
            </a:r>
          </a:p>
          <a:p>
            <a:r>
              <a:rPr lang="en-US" sz="2800" dirty="0" smtClean="0"/>
              <a:t>the Rocky Mountain Institute’s strategies for a new </a:t>
            </a:r>
          </a:p>
          <a:p>
            <a:r>
              <a:rPr lang="en-US" sz="2800" dirty="0" smtClean="0"/>
              <a:t>energy era in the US by 2050 that would almost exclusively </a:t>
            </a:r>
          </a:p>
          <a:p>
            <a:r>
              <a:rPr lang="en-US" sz="2800" dirty="0" smtClean="0"/>
              <a:t>use clean energy coupled with a host of energy efficiency </a:t>
            </a:r>
          </a:p>
          <a:p>
            <a:r>
              <a:rPr lang="en-US" sz="2800" dirty="0" smtClean="0"/>
              <a:t>and renewable energy strategies.  The blueprint for these </a:t>
            </a:r>
          </a:p>
          <a:p>
            <a:r>
              <a:rPr lang="en-US" sz="2800" dirty="0" smtClean="0"/>
              <a:t>strategies was laid out </a:t>
            </a:r>
            <a:r>
              <a:rPr lang="en-US" sz="2800" dirty="0" err="1" smtClean="0"/>
              <a:t>ina</a:t>
            </a:r>
            <a:r>
              <a:rPr lang="en-US" sz="2800" dirty="0" smtClean="0"/>
              <a:t> book entitled- </a:t>
            </a:r>
            <a:r>
              <a:rPr lang="en-US" sz="2800" i="1" dirty="0" smtClean="0"/>
              <a:t>Reinventing Fire</a:t>
            </a:r>
            <a:r>
              <a:rPr lang="en-US" sz="2800" dirty="0" smtClean="0"/>
              <a:t>. </a:t>
            </a:r>
          </a:p>
          <a:p>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8811" y="564163"/>
            <a:ext cx="9122008" cy="3539430"/>
          </a:xfrm>
          <a:prstGeom prst="rect">
            <a:avLst/>
          </a:prstGeom>
          <a:noFill/>
        </p:spPr>
        <p:txBody>
          <a:bodyPr wrap="square" rtlCol="0">
            <a:spAutoFit/>
          </a:bodyPr>
          <a:lstStyle/>
          <a:p>
            <a:r>
              <a:rPr lang="en-US" sz="3200" dirty="0" smtClean="0"/>
              <a:t>Reinventing Fire is a 334 page book covering energy</a:t>
            </a:r>
          </a:p>
          <a:p>
            <a:r>
              <a:rPr lang="en-US" sz="3200" dirty="0" smtClean="0"/>
              <a:t>issues in transportation, buildings, industry, and </a:t>
            </a:r>
          </a:p>
          <a:p>
            <a:r>
              <a:rPr lang="en-US" sz="3200" dirty="0" smtClean="0"/>
              <a:t>electricity. </a:t>
            </a:r>
          </a:p>
          <a:p>
            <a:r>
              <a:rPr lang="en-US" sz="3200" dirty="0" smtClean="0"/>
              <a:t>Before giving a very limited description of two of the</a:t>
            </a:r>
          </a:p>
          <a:p>
            <a:r>
              <a:rPr lang="en-US" sz="3200" dirty="0" smtClean="0"/>
              <a:t>energy strategies, I suspect that there are a </a:t>
            </a:r>
          </a:p>
          <a:p>
            <a:r>
              <a:rPr lang="en-US" sz="3200" dirty="0" smtClean="0"/>
              <a:t>number of you who would like to know what is the </a:t>
            </a:r>
          </a:p>
          <a:p>
            <a:r>
              <a:rPr lang="en-US" sz="3200" dirty="0" smtClean="0"/>
              <a:t>Rocky Mountain Institute  (RMI)? </a:t>
            </a:r>
            <a:endParaRPr lang="en-US" dirty="0"/>
          </a:p>
        </p:txBody>
      </p:sp>
      <p:sp>
        <p:nvSpPr>
          <p:cNvPr id="3" name="TextBox 2"/>
          <p:cNvSpPr txBox="1"/>
          <p:nvPr/>
        </p:nvSpPr>
        <p:spPr>
          <a:xfrm>
            <a:off x="248811" y="4103593"/>
            <a:ext cx="8823449" cy="2062103"/>
          </a:xfrm>
          <a:prstGeom prst="rect">
            <a:avLst/>
          </a:prstGeom>
          <a:noFill/>
        </p:spPr>
        <p:txBody>
          <a:bodyPr wrap="square" rtlCol="0">
            <a:spAutoFit/>
          </a:bodyPr>
          <a:lstStyle/>
          <a:p>
            <a:r>
              <a:rPr lang="en-US" sz="3200" dirty="0" smtClean="0"/>
              <a:t>“RMI is an independent , nonprofit think-and-do </a:t>
            </a:r>
          </a:p>
          <a:p>
            <a:r>
              <a:rPr lang="en-US" sz="3200" dirty="0" smtClean="0"/>
              <a:t>tank that drives the efficient and restorative use of </a:t>
            </a:r>
          </a:p>
          <a:p>
            <a:r>
              <a:rPr lang="en-US" sz="3200" dirty="0" smtClean="0"/>
              <a:t>resources by transforming design, busting barriers, </a:t>
            </a:r>
          </a:p>
          <a:p>
            <a:r>
              <a:rPr lang="en-US" sz="3200" dirty="0" smtClean="0"/>
              <a:t>and spreading innovation.” Page IX Reinventing Fire.</a:t>
            </a:r>
            <a:endParaRPr lang="en-US" sz="3200" dirty="0"/>
          </a:p>
        </p:txBody>
      </p:sp>
      <p:sp>
        <p:nvSpPr>
          <p:cNvPr id="4" name="TextBox 3"/>
          <p:cNvSpPr txBox="1"/>
          <p:nvPr/>
        </p:nvSpPr>
        <p:spPr>
          <a:xfrm>
            <a:off x="361213" y="6326843"/>
            <a:ext cx="8145302" cy="369332"/>
          </a:xfrm>
          <a:prstGeom prst="rect">
            <a:avLst/>
          </a:prstGeom>
          <a:noFill/>
        </p:spPr>
        <p:txBody>
          <a:bodyPr wrap="square" rtlCol="0">
            <a:spAutoFit/>
          </a:bodyPr>
          <a:lstStyle/>
          <a:p>
            <a:r>
              <a:rPr lang="en-US" dirty="0" smtClean="0"/>
              <a:t>It was founded by Amory </a:t>
            </a:r>
            <a:r>
              <a:rPr lang="en-US" dirty="0" err="1" smtClean="0"/>
              <a:t>Lovins</a:t>
            </a:r>
            <a:r>
              <a:rPr lang="en-US" dirty="0" smtClean="0"/>
              <a:t> over 30 years ago.</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01576" y="237461"/>
            <a:ext cx="9159831" cy="2677656"/>
          </a:xfrm>
          <a:prstGeom prst="rect">
            <a:avLst/>
          </a:prstGeom>
          <a:noFill/>
        </p:spPr>
        <p:txBody>
          <a:bodyPr wrap="square" rtlCol="0">
            <a:spAutoFit/>
          </a:bodyPr>
          <a:lstStyle/>
          <a:p>
            <a:r>
              <a:rPr lang="en-US" sz="2800" dirty="0" smtClean="0"/>
              <a:t>The Transportation chapter focuses on  designing and building automobiles differently. Much greater energy efficiency can be achieved with ultra-light weight material construction, aerodynamic body style that reduces drag and electrified power trains. This design concept was first developed in 1994 by Amory </a:t>
            </a:r>
            <a:r>
              <a:rPr lang="en-US" sz="2800" dirty="0" err="1" smtClean="0"/>
              <a:t>Lovins</a:t>
            </a:r>
            <a:r>
              <a:rPr lang="en-US" sz="2800" dirty="0" smtClean="0"/>
              <a:t> and called the </a:t>
            </a:r>
            <a:r>
              <a:rPr lang="en-US" sz="2800" dirty="0" err="1" smtClean="0"/>
              <a:t>Hypercar</a:t>
            </a:r>
            <a:r>
              <a:rPr lang="en-US" sz="2800" dirty="0" smtClean="0"/>
              <a:t>.</a:t>
            </a:r>
          </a:p>
        </p:txBody>
      </p:sp>
      <p:sp>
        <p:nvSpPr>
          <p:cNvPr id="5" name="TextBox 4"/>
          <p:cNvSpPr txBox="1"/>
          <p:nvPr/>
        </p:nvSpPr>
        <p:spPr>
          <a:xfrm>
            <a:off x="614807" y="3588386"/>
            <a:ext cx="8346205" cy="2677656"/>
          </a:xfrm>
          <a:prstGeom prst="rect">
            <a:avLst/>
          </a:prstGeom>
          <a:noFill/>
        </p:spPr>
        <p:txBody>
          <a:bodyPr wrap="none" rtlCol="0">
            <a:spAutoFit/>
          </a:bodyPr>
          <a:lstStyle/>
          <a:p>
            <a:r>
              <a:rPr lang="en-US" sz="2800" dirty="0" smtClean="0"/>
              <a:t>Revolutionary autos can be produced with </a:t>
            </a:r>
            <a:r>
              <a:rPr lang="en-US" sz="2800" dirty="0" err="1" smtClean="0"/>
              <a:t>ultralight</a:t>
            </a:r>
            <a:r>
              <a:rPr lang="en-US" sz="2800" dirty="0" smtClean="0"/>
              <a:t> </a:t>
            </a:r>
          </a:p>
          <a:p>
            <a:r>
              <a:rPr lang="en-US" sz="2800" dirty="0" smtClean="0"/>
              <a:t>materials such as carbon fiber composites.  </a:t>
            </a:r>
          </a:p>
          <a:p>
            <a:r>
              <a:rPr lang="en-US" sz="2800" dirty="0" smtClean="0"/>
              <a:t>Since the weight of the auto is substantially reduced the </a:t>
            </a:r>
          </a:p>
          <a:p>
            <a:r>
              <a:rPr lang="en-US" sz="2800" dirty="0" smtClean="0"/>
              <a:t>batteries for an electrified power train can be much </a:t>
            </a:r>
          </a:p>
          <a:p>
            <a:r>
              <a:rPr lang="en-US" sz="2800" dirty="0" smtClean="0"/>
              <a:t>smaller.  The conceptual framework of the </a:t>
            </a:r>
            <a:r>
              <a:rPr lang="en-US" sz="2800" dirty="0" err="1" smtClean="0"/>
              <a:t>Hypercar</a:t>
            </a:r>
            <a:r>
              <a:rPr lang="en-US" sz="2800" dirty="0" smtClean="0"/>
              <a:t> has </a:t>
            </a:r>
          </a:p>
          <a:p>
            <a:r>
              <a:rPr lang="en-US" sz="2800" dirty="0" smtClean="0"/>
              <a:t>found acceptance by BMW and VW as illustrated next. </a:t>
            </a:r>
            <a:endParaRPr lang="en-US"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092806" y="141116"/>
            <a:ext cx="4367711" cy="3066691"/>
          </a:xfrm>
          <a:prstGeom prst="rect">
            <a:avLst/>
          </a:prstGeom>
        </p:spPr>
      </p:pic>
      <p:pic>
        <p:nvPicPr>
          <p:cNvPr id="3" name="Picture 2"/>
          <p:cNvPicPr>
            <a:picLocks noChangeAspect="1"/>
          </p:cNvPicPr>
          <p:nvPr/>
        </p:nvPicPr>
        <p:blipFill>
          <a:blip r:embed="rId3"/>
          <a:stretch>
            <a:fillRect/>
          </a:stretch>
        </p:blipFill>
        <p:spPr>
          <a:xfrm>
            <a:off x="2338284" y="3393129"/>
            <a:ext cx="5765079" cy="3464871"/>
          </a:xfrm>
          <a:prstGeom prst="rect">
            <a:avLst/>
          </a:prstGeom>
        </p:spPr>
      </p:pic>
      <p:sp>
        <p:nvSpPr>
          <p:cNvPr id="4" name="TextBox 3"/>
          <p:cNvSpPr txBox="1"/>
          <p:nvPr/>
        </p:nvSpPr>
        <p:spPr>
          <a:xfrm>
            <a:off x="725674" y="4193170"/>
            <a:ext cx="1308346" cy="523220"/>
          </a:xfrm>
          <a:prstGeom prst="rect">
            <a:avLst/>
          </a:prstGeom>
          <a:noFill/>
        </p:spPr>
        <p:txBody>
          <a:bodyPr wrap="none" rtlCol="0">
            <a:spAutoFit/>
          </a:bodyPr>
          <a:lstStyle/>
          <a:p>
            <a:r>
              <a:rPr lang="en-US" sz="2800" dirty="0" smtClean="0"/>
              <a:t>VW XL1</a:t>
            </a:r>
            <a:endParaRPr lang="en-US"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70885" y="765984"/>
            <a:ext cx="3336086" cy="584776"/>
          </a:xfrm>
          <a:prstGeom prst="rect">
            <a:avLst/>
          </a:prstGeom>
          <a:noFill/>
        </p:spPr>
        <p:txBody>
          <a:bodyPr wrap="square" rtlCol="0">
            <a:spAutoFit/>
          </a:bodyPr>
          <a:lstStyle/>
          <a:p>
            <a:r>
              <a:rPr lang="en-US" sz="3200" dirty="0" smtClean="0"/>
              <a:t>Electricity Chapter</a:t>
            </a:r>
            <a:endParaRPr lang="en-US" sz="3200" dirty="0"/>
          </a:p>
        </p:txBody>
      </p:sp>
      <p:sp>
        <p:nvSpPr>
          <p:cNvPr id="3" name="TextBox 2"/>
          <p:cNvSpPr txBox="1"/>
          <p:nvPr/>
        </p:nvSpPr>
        <p:spPr>
          <a:xfrm>
            <a:off x="500005" y="1884296"/>
            <a:ext cx="7938917" cy="1815882"/>
          </a:xfrm>
          <a:prstGeom prst="rect">
            <a:avLst/>
          </a:prstGeom>
          <a:noFill/>
        </p:spPr>
        <p:txBody>
          <a:bodyPr wrap="none" rtlCol="0">
            <a:spAutoFit/>
          </a:bodyPr>
          <a:lstStyle/>
          <a:p>
            <a:r>
              <a:rPr lang="en-US" sz="2800" dirty="0" smtClean="0"/>
              <a:t>The goal is to eliminate fossil fuels cost effectively </a:t>
            </a:r>
          </a:p>
          <a:p>
            <a:r>
              <a:rPr lang="en-US" sz="2800" dirty="0" smtClean="0"/>
              <a:t>from the US electricity system by producing at </a:t>
            </a:r>
          </a:p>
          <a:p>
            <a:r>
              <a:rPr lang="en-US" sz="2800" dirty="0" smtClean="0"/>
              <a:t>least 80% of the electricity from renewable resources </a:t>
            </a:r>
          </a:p>
          <a:p>
            <a:r>
              <a:rPr lang="en-US" sz="2800" dirty="0" smtClean="0"/>
              <a:t>by 2050.</a:t>
            </a:r>
            <a:endParaRPr lang="en-US" sz="2800" dirty="0"/>
          </a:p>
        </p:txBody>
      </p:sp>
      <p:sp>
        <p:nvSpPr>
          <p:cNvPr id="4" name="TextBox 3"/>
          <p:cNvSpPr txBox="1"/>
          <p:nvPr/>
        </p:nvSpPr>
        <p:spPr>
          <a:xfrm>
            <a:off x="283182" y="4095688"/>
            <a:ext cx="8691778" cy="2246769"/>
          </a:xfrm>
          <a:prstGeom prst="rect">
            <a:avLst/>
          </a:prstGeom>
          <a:noFill/>
        </p:spPr>
        <p:txBody>
          <a:bodyPr wrap="none" rtlCol="0">
            <a:spAutoFit/>
          </a:bodyPr>
          <a:lstStyle/>
          <a:p>
            <a:r>
              <a:rPr lang="en-US" sz="2800" dirty="0" smtClean="0"/>
              <a:t>As part of this transformation there will be a need to have </a:t>
            </a:r>
          </a:p>
          <a:p>
            <a:r>
              <a:rPr lang="en-US" sz="2800" dirty="0" smtClean="0"/>
              <a:t>solar installed on 50-75% of the homes. Consequently, </a:t>
            </a:r>
          </a:p>
          <a:p>
            <a:r>
              <a:rPr lang="en-US" sz="2800" dirty="0" smtClean="0"/>
              <a:t>lower costs for solar are essential.  RMI is working on ways </a:t>
            </a:r>
          </a:p>
          <a:p>
            <a:r>
              <a:rPr lang="en-US" sz="2800" dirty="0" smtClean="0"/>
              <a:t>to reduce labor installation costs and the cost of financing </a:t>
            </a:r>
          </a:p>
          <a:p>
            <a:r>
              <a:rPr lang="en-US" sz="2800" dirty="0" smtClean="0"/>
              <a:t>solar. </a:t>
            </a:r>
            <a:endParaRPr lang="en-US" sz="2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1871</TotalTime>
  <Words>994</Words>
  <Application>Microsoft Office PowerPoint</Application>
  <PresentationFormat>On-screen Show (4:3)</PresentationFormat>
  <Paragraphs>101</Paragraphs>
  <Slides>12</Slides>
  <Notes>3</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Jacob Lebowitz</dc:creator>
  <cp:lastModifiedBy>CSnavely</cp:lastModifiedBy>
  <cp:revision>24</cp:revision>
  <dcterms:created xsi:type="dcterms:W3CDTF">2015-01-09T14:20:48Z</dcterms:created>
  <dcterms:modified xsi:type="dcterms:W3CDTF">2015-01-12T18:20:40Z</dcterms:modified>
</cp:coreProperties>
</file>