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4" r:id="rId2"/>
  </p:sldMasterIdLst>
  <p:notesMasterIdLst>
    <p:notesMasterId r:id="rId17"/>
  </p:notesMasterIdLst>
  <p:handoutMasterIdLst>
    <p:handoutMasterId r:id="rId18"/>
  </p:handoutMasterIdLst>
  <p:sldIdLst>
    <p:sldId id="505" r:id="rId3"/>
    <p:sldId id="448" r:id="rId4"/>
    <p:sldId id="428" r:id="rId5"/>
    <p:sldId id="481" r:id="rId6"/>
    <p:sldId id="453" r:id="rId7"/>
    <p:sldId id="487" r:id="rId8"/>
    <p:sldId id="489" r:id="rId9"/>
    <p:sldId id="490" r:id="rId10"/>
    <p:sldId id="493" r:id="rId11"/>
    <p:sldId id="494" r:id="rId12"/>
    <p:sldId id="495" r:id="rId13"/>
    <p:sldId id="496" r:id="rId14"/>
    <p:sldId id="497" r:id="rId15"/>
    <p:sldId id="500" r:id="rId1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74023" autoAdjust="0"/>
  </p:normalViewPr>
  <p:slideViewPr>
    <p:cSldViewPr snapToGrid="0">
      <p:cViewPr>
        <p:scale>
          <a:sx n="59" d="100"/>
          <a:sy n="59" d="100"/>
        </p:scale>
        <p:origin x="-1680" y="-72"/>
      </p:cViewPr>
      <p:guideLst>
        <p:guide orient="horz" pos="302"/>
        <p:guide pos="474"/>
      </p:guideLst>
    </p:cSldViewPr>
  </p:slideViewPr>
  <p:outlineViewPr>
    <p:cViewPr>
      <p:scale>
        <a:sx n="33" d="100"/>
        <a:sy n="33" d="100"/>
      </p:scale>
      <p:origin x="48" y="1657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2016"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a:defRPr sz="1200"/>
            </a:lvl1pPr>
          </a:lstStyle>
          <a:p>
            <a:pPr>
              <a:defRPr/>
            </a:pPr>
            <a:endParaRPr lang="en-US"/>
          </a:p>
        </p:txBody>
      </p:sp>
      <p:sp>
        <p:nvSpPr>
          <p:cNvPr id="3" name="Date Placeholder 2"/>
          <p:cNvSpPr>
            <a:spLocks noGrp="1"/>
          </p:cNvSpPr>
          <p:nvPr>
            <p:ph type="dt" sz="quarter" idx="1"/>
          </p:nvPr>
        </p:nvSpPr>
        <p:spPr>
          <a:xfrm>
            <a:off x="3977928" y="1"/>
            <a:ext cx="3043649" cy="464839"/>
          </a:xfrm>
          <a:prstGeom prst="rect">
            <a:avLst/>
          </a:prstGeom>
        </p:spPr>
        <p:txBody>
          <a:bodyPr vert="horz" lIns="88276" tIns="44138" rIns="88276" bIns="44138" rtlCol="0"/>
          <a:lstStyle>
            <a:lvl1pPr algn="r">
              <a:defRPr sz="1200"/>
            </a:lvl1pPr>
          </a:lstStyle>
          <a:p>
            <a:pPr>
              <a:defRPr/>
            </a:pPr>
            <a:fld id="{7EA3C26A-9BC3-4E86-8F39-066A15A46DB4}" type="datetimeFigureOut">
              <a:rPr lang="en-US"/>
              <a:pPr>
                <a:defRPr/>
              </a:pPr>
              <a:t>1/12/2015</a:t>
            </a:fld>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lIns="88276" tIns="44138" rIns="88276" bIns="4413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88276" tIns="44138" rIns="88276" bIns="44138" rtlCol="0" anchor="b"/>
          <a:lstStyle>
            <a:lvl1pPr algn="r">
              <a:defRPr sz="1200"/>
            </a:lvl1pPr>
          </a:lstStyle>
          <a:p>
            <a:pPr>
              <a:defRPr/>
            </a:pPr>
            <a:fld id="{CF17D66A-A4F9-4748-B841-CF379BE78A42}" type="slidenum">
              <a:rPr lang="en-US"/>
              <a:pPr>
                <a:defRPr/>
              </a:pPr>
              <a:t>‹#›</a:t>
            </a:fld>
            <a:endParaRPr lang="en-US"/>
          </a:p>
        </p:txBody>
      </p:sp>
    </p:spTree>
    <p:extLst>
      <p:ext uri="{BB962C8B-B14F-4D97-AF65-F5344CB8AC3E}">
        <p14:creationId xmlns:p14="http://schemas.microsoft.com/office/powerpoint/2010/main" val="374168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defRPr sz="1300"/>
            </a:lvl1pPr>
          </a:lstStyle>
          <a:p>
            <a:pPr>
              <a:defRPr/>
            </a:pPr>
            <a:endParaRPr lang="en-US"/>
          </a:p>
        </p:txBody>
      </p:sp>
      <p:sp>
        <p:nvSpPr>
          <p:cNvPr id="3075" name="Rectangle 3"/>
          <p:cNvSpPr>
            <a:spLocks noGrp="1" noChangeArrowheads="1"/>
          </p:cNvSpPr>
          <p:nvPr>
            <p:ph type="dt" idx="1"/>
          </p:nvPr>
        </p:nvSpPr>
        <p:spPr bwMode="auto">
          <a:xfrm>
            <a:off x="3977928"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a:defRPr sz="1300"/>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616" y="4422131"/>
            <a:ext cx="5617870" cy="4188171"/>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defRPr sz="1300"/>
            </a:lvl1pPr>
          </a:lstStyle>
          <a:p>
            <a:pPr>
              <a:defRPr/>
            </a:pPr>
            <a:endParaRPr lang="en-US"/>
          </a:p>
        </p:txBody>
      </p:sp>
      <p:sp>
        <p:nvSpPr>
          <p:cNvPr id="3079" name="Rectangle 7"/>
          <p:cNvSpPr>
            <a:spLocks noGrp="1" noChangeArrowheads="1"/>
          </p:cNvSpPr>
          <p:nvPr>
            <p:ph type="sldNum" sz="quarter" idx="5"/>
          </p:nvPr>
        </p:nvSpPr>
        <p:spPr bwMode="auto">
          <a:xfrm>
            <a:off x="3977928"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a:defRPr sz="1300"/>
            </a:lvl1pPr>
          </a:lstStyle>
          <a:p>
            <a:pPr>
              <a:defRPr/>
            </a:pPr>
            <a:fld id="{ADAAB1B9-3DB1-4CDD-A814-AD9EF4E01A93}" type="slidenum">
              <a:rPr lang="en-US"/>
              <a:pPr>
                <a:defRPr/>
              </a:pPr>
              <a:t>‹#›</a:t>
            </a:fld>
            <a:endParaRPr lang="en-US"/>
          </a:p>
        </p:txBody>
      </p:sp>
    </p:spTree>
    <p:extLst>
      <p:ext uri="{BB962C8B-B14F-4D97-AF65-F5344CB8AC3E}">
        <p14:creationId xmlns:p14="http://schemas.microsoft.com/office/powerpoint/2010/main" val="626907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1</a:t>
            </a:fld>
            <a:endParaRPr lang="en-US"/>
          </a:p>
        </p:txBody>
      </p:sp>
    </p:spTree>
    <p:extLst>
      <p:ext uri="{BB962C8B-B14F-4D97-AF65-F5344CB8AC3E}">
        <p14:creationId xmlns:p14="http://schemas.microsoft.com/office/powerpoint/2010/main" val="288769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82762">
              <a:defRPr/>
            </a:pPr>
            <a:r>
              <a:rPr lang="en-US" sz="1200" dirty="0"/>
              <a:t>The Building Air Quality guide, developed by the EPA and the National Institute for Occupational Safety and Health, provides practical suggestions on preventing, identifying, and resolving indoor air quality (IAQ) problems in public and commercial buildings. This guidance provides information on factors affecting indoor air quality; describes how to develop an IAQ profile of building conditions and create an IAQ management plan; describes investigative strategies to identify causes of IAQ problems; and provides criteria for assessing alternative mitigation strategies, determining whether a problem has been resolved, and deciding whether to consult outside technical specialists.</a:t>
            </a:r>
          </a:p>
          <a:p>
            <a:endParaRPr lang="en-US" sz="1200" dirty="0" smtClean="0"/>
          </a:p>
          <a:p>
            <a:endParaRPr lang="en-US" sz="1200" dirty="0" smtClean="0"/>
          </a:p>
          <a:p>
            <a:r>
              <a:rPr lang="en-US" sz="1200" dirty="0" smtClean="0"/>
              <a:t>System components requiring unobstructed access for cleaning and repair include, ducts, air handler units, fans, coils and condensate pans.</a:t>
            </a:r>
          </a:p>
          <a:p>
            <a:endParaRPr lang="en-US" sz="1200" dirty="0" smtClean="0"/>
          </a:p>
          <a:p>
            <a:r>
              <a:rPr lang="en-US" sz="1200" dirty="0" smtClean="0"/>
              <a:t>Although not stated explicitly, there are indirect references to the </a:t>
            </a:r>
            <a:r>
              <a:rPr lang="en-US" sz="1200" b="1" dirty="0" smtClean="0"/>
              <a:t>Friability</a:t>
            </a:r>
            <a:r>
              <a:rPr lang="en-US" sz="1200" dirty="0" smtClean="0"/>
              <a:t> of materials in Section 802.3. </a:t>
            </a:r>
            <a:r>
              <a:rPr lang="en-US" sz="1200" b="1" dirty="0" smtClean="0"/>
              <a:t>Friability</a:t>
            </a:r>
            <a:r>
              <a:rPr lang="en-US" sz="1200" dirty="0" smtClean="0"/>
              <a:t> meaning the ability of a solid substance to be reduced to smaller pieces with little effort.</a:t>
            </a:r>
          </a:p>
          <a:p>
            <a:endParaRPr lang="en-US" sz="1200" dirty="0" smtClean="0"/>
          </a:p>
          <a:p>
            <a:r>
              <a:rPr lang="en-US" sz="1200" dirty="0" smtClean="0"/>
              <a:t>Often, substances designated as being hazardous, such as asbestos or crystalline silica are referred to as being </a:t>
            </a:r>
            <a:r>
              <a:rPr lang="en-US" sz="1200" b="1" dirty="0" smtClean="0"/>
              <a:t>friable</a:t>
            </a:r>
            <a:r>
              <a:rPr lang="en-US" sz="1200" dirty="0" smtClean="0"/>
              <a:t> if they are present in such a state that it is possible for small particles to become dislodged, thus enabling them to become </a:t>
            </a:r>
            <a:r>
              <a:rPr lang="en-US" sz="1200" dirty="0" err="1" smtClean="0"/>
              <a:t>respirable</a:t>
            </a:r>
            <a:r>
              <a:rPr lang="en-US" sz="1200" dirty="0" smtClean="0"/>
              <a:t> (able to enter human lungs), posing a health hazard. Polyurethane foams, can increase in friability with exposure to ultraviolet radiation (such as is present in sunlight).</a:t>
            </a:r>
          </a:p>
          <a:p>
            <a:endParaRPr lang="en-US" sz="1200" dirty="0" smtClean="0"/>
          </a:p>
          <a:p>
            <a:r>
              <a:rPr lang="en-US" sz="1200" dirty="0" smtClean="0"/>
              <a:t>Examples include but are not limited to: Clumps of dried clay, Chalk, Stone, Tablets, Crackers, </a:t>
            </a:r>
            <a:r>
              <a:rPr lang="en-US" sz="1200" dirty="0" err="1" smtClean="0"/>
              <a:t>Perlite</a:t>
            </a:r>
            <a:r>
              <a:rPr lang="en-US" sz="1200" dirty="0" smtClean="0"/>
              <a:t>, Mineral fibers, Polyurethane (foam), and </a:t>
            </a:r>
            <a:r>
              <a:rPr lang="en-US" sz="1200" dirty="0" err="1" smtClean="0"/>
              <a:t>Aerogel</a:t>
            </a:r>
            <a:r>
              <a:rPr lang="en-US" sz="1200" dirty="0" smtClean="0"/>
              <a:t>.</a:t>
            </a:r>
          </a:p>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sz="2000" dirty="0"/>
              <a:t>	</a:t>
            </a:r>
            <a:r>
              <a:rPr lang="en-US" sz="1200" dirty="0"/>
              <a:t>Modeled after </a:t>
            </a:r>
          </a:p>
          <a:p>
            <a:pPr lvl="2">
              <a:buFont typeface="Wingdings" pitchFamily="2" charset="2"/>
              <a:buChar char="Ø"/>
            </a:pPr>
            <a:r>
              <a:rPr lang="en-US" sz="1200" dirty="0"/>
              <a:t>Special inspections criteria in Chapter 17 of the IBC and </a:t>
            </a:r>
          </a:p>
          <a:p>
            <a:pPr lvl="2">
              <a:buFont typeface="Wingdings" pitchFamily="2" charset="2"/>
              <a:buChar char="Ø"/>
            </a:pPr>
            <a:r>
              <a:rPr lang="en-US" sz="1200" dirty="0"/>
              <a:t>Commissioning criteria found in the IECC </a:t>
            </a:r>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buFont typeface="Wingdings" pitchFamily="2" charset="2"/>
              <a:buNone/>
            </a:pPr>
            <a:r>
              <a:rPr lang="en-US" sz="1200" dirty="0"/>
              <a:t>Alterations to existing buildings: energy used after the alteration must not exceed the energy used prior to alterations.</a:t>
            </a:r>
          </a:p>
          <a:p>
            <a:pPr lvl="1">
              <a:buFont typeface="Wingdings" pitchFamily="2" charset="2"/>
              <a:buNone/>
            </a:pPr>
            <a:endParaRPr lang="en-US" sz="1200" dirty="0"/>
          </a:p>
          <a:p>
            <a:pPr lvl="1">
              <a:buFont typeface="Wingdings" pitchFamily="2" charset="2"/>
              <a:buChar char="ü"/>
            </a:pPr>
            <a:endParaRPr lang="en-US" sz="1200" dirty="0"/>
          </a:p>
          <a:p>
            <a:pPr lvl="1">
              <a:buFont typeface="Wingdings" pitchFamily="2" charset="2"/>
              <a:buChar char="ü"/>
            </a:pPr>
            <a:r>
              <a:rPr lang="en-US" sz="1200" dirty="0"/>
              <a:t>Section 1002.1: Prohibits the construction of additions to buildings in flood hazard areas.</a:t>
            </a:r>
          </a:p>
          <a:p>
            <a:pPr lvl="2">
              <a:buFont typeface="Wingdings" pitchFamily="2" charset="2"/>
              <a:buChar char="Ø"/>
            </a:pPr>
            <a:r>
              <a:rPr lang="en-US" sz="1200" dirty="0"/>
              <a:t>Exception: where all habitable space is located at least 1 foot above flood elevation.</a:t>
            </a:r>
          </a:p>
          <a:p>
            <a:pPr lvl="2">
              <a:buFont typeface="Wingdings" pitchFamily="2" charset="2"/>
              <a:buChar char="Ø"/>
            </a:pPr>
            <a:endParaRPr lang="en-US" sz="1200" dirty="0"/>
          </a:p>
          <a:p>
            <a:pPr lvl="1">
              <a:buFont typeface="Wingdings" pitchFamily="2" charset="2"/>
              <a:buChar char="ü"/>
            </a:pPr>
            <a:r>
              <a:rPr lang="en-US" sz="1200" dirty="0"/>
              <a:t>Alterations to Existing Buildings: </a:t>
            </a:r>
          </a:p>
          <a:p>
            <a:pPr lvl="2">
              <a:buFont typeface="Wingdings" pitchFamily="2" charset="2"/>
              <a:buChar char="Ø"/>
            </a:pPr>
            <a:r>
              <a:rPr lang="en-US" sz="1200" dirty="0"/>
              <a:t>Basic prescriptive requirements addressing:</a:t>
            </a:r>
          </a:p>
          <a:p>
            <a:pPr lvl="3">
              <a:buFont typeface="Wingdings" pitchFamily="2" charset="2"/>
              <a:buChar char="Ø"/>
            </a:pPr>
            <a:r>
              <a:rPr lang="en-US" sz="1200" dirty="0"/>
              <a:t>Leaks</a:t>
            </a:r>
          </a:p>
          <a:p>
            <a:pPr lvl="3">
              <a:buFont typeface="Wingdings" pitchFamily="2" charset="2"/>
              <a:buChar char="Ø"/>
            </a:pPr>
            <a:r>
              <a:rPr lang="en-US" sz="1200" dirty="0"/>
              <a:t>Defective equipment and systems</a:t>
            </a:r>
          </a:p>
          <a:p>
            <a:pPr lvl="2">
              <a:buFont typeface="Wingdings" pitchFamily="2" charset="2"/>
              <a:buChar char="Ø"/>
            </a:pPr>
            <a:r>
              <a:rPr lang="en-US" sz="1200" dirty="0"/>
              <a:t>Extensive prescriptive list limited to 10% of the cost of alterations.</a:t>
            </a:r>
          </a:p>
          <a:p>
            <a:pPr lvl="2">
              <a:buFont typeface="Wingdings" pitchFamily="2" charset="2"/>
              <a:buChar char="Ø"/>
            </a:pPr>
            <a:r>
              <a:rPr lang="en-US" sz="1200" dirty="0"/>
              <a:t>Triggered by any change of occupancy or alteration.</a:t>
            </a:r>
          </a:p>
          <a:p>
            <a:pPr lvl="2">
              <a:buFont typeface="Wingdings" pitchFamily="2" charset="2"/>
              <a:buChar char="Ø"/>
            </a:pPr>
            <a:endParaRPr lang="en-US" sz="1200" dirty="0"/>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Font typeface="Wingdings" pitchFamily="2" charset="2"/>
              <a:buChar char="Ø"/>
            </a:pPr>
            <a:endParaRPr lang="en-US" sz="1900" dirty="0"/>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txBox="1">
            <a:spLocks noGrp="1"/>
          </p:cNvSpPr>
          <p:nvPr/>
        </p:nvSpPr>
        <p:spPr bwMode="auto">
          <a:xfrm>
            <a:off x="3977928" y="8842723"/>
            <a:ext cx="3043649" cy="464839"/>
          </a:xfrm>
          <a:prstGeom prst="rect">
            <a:avLst/>
          </a:prstGeom>
          <a:noFill/>
          <a:ln w="9525">
            <a:noFill/>
            <a:miter lim="800000"/>
            <a:headEnd/>
            <a:tailEnd/>
          </a:ln>
        </p:spPr>
        <p:txBody>
          <a:bodyPr lIns="93317" tIns="46659" rIns="93317" bIns="46659" anchor="b"/>
          <a:lstStyle/>
          <a:p>
            <a:pPr algn="r"/>
            <a:fld id="{9FFB5DFC-D94F-4F8A-AFE3-2337B46BD44D}" type="slidenum">
              <a:rPr lang="en-US" sz="1300"/>
              <a:pPr algn="r"/>
              <a:t>14</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2</a:t>
            </a:fld>
            <a:endParaRPr lang="en-US"/>
          </a:p>
        </p:txBody>
      </p:sp>
    </p:spTree>
    <p:extLst>
      <p:ext uri="{BB962C8B-B14F-4D97-AF65-F5344CB8AC3E}">
        <p14:creationId xmlns:p14="http://schemas.microsoft.com/office/powerpoint/2010/main" val="288769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3</a:t>
            </a:fld>
            <a:endParaRPr lang="en-US"/>
          </a:p>
        </p:txBody>
      </p:sp>
    </p:spTree>
    <p:extLst>
      <p:ext uri="{BB962C8B-B14F-4D97-AF65-F5344CB8AC3E}">
        <p14:creationId xmlns:p14="http://schemas.microsoft.com/office/powerpoint/2010/main" val="94862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4</a:t>
            </a:fld>
            <a:endParaRPr lang="en-US"/>
          </a:p>
        </p:txBody>
      </p:sp>
    </p:spTree>
    <p:extLst>
      <p:ext uri="{BB962C8B-B14F-4D97-AF65-F5344CB8AC3E}">
        <p14:creationId xmlns:p14="http://schemas.microsoft.com/office/powerpoint/2010/main" val="82395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85863" y="696913"/>
            <a:ext cx="4652962" cy="3490912"/>
          </a:xfrm>
          <a:ln/>
        </p:spPr>
      </p:sp>
      <p:sp>
        <p:nvSpPr>
          <p:cNvPr id="58371" name="Notes Placeholder 2"/>
          <p:cNvSpPr>
            <a:spLocks noGrp="1"/>
          </p:cNvSpPr>
          <p:nvPr>
            <p:ph type="body" idx="1"/>
          </p:nvPr>
        </p:nvSpPr>
        <p:spPr>
          <a:noFill/>
          <a:ln/>
        </p:spPr>
        <p:txBody>
          <a:bodyPr lIns="93317" rIns="93317"/>
          <a:lstStyle/>
          <a:p>
            <a:r>
              <a:rPr lang="en-US" dirty="0" smtClean="0"/>
              <a:t>A</a:t>
            </a:r>
            <a:r>
              <a:rPr lang="en-US" baseline="0" dirty="0" smtClean="0"/>
              <a:t> total of 20 possible Jurisdictional Requirements – including application of ICC-700; Site Development and Land Use (chapter 4); Material Resource Conservation and Efficiency (chapter 5); Energy Conservation and Carbon Emission Reduction (chapter 6); Water Resource Conservation (chapter 7); Indoor Environmental Quality and Comfort (chapter 8); Existing Buildings (chapter 10).  </a:t>
            </a:r>
          </a:p>
          <a:p>
            <a:endParaRPr lang="en-US" baseline="0" dirty="0" smtClean="0"/>
          </a:p>
          <a:p>
            <a:r>
              <a:rPr lang="en-US" baseline="0" dirty="0" smtClean="0"/>
              <a:t>Whole Building Life Cycle Assessment – Assessment of environmental impacts with all stages of a building’s life from cradle-to-grave</a:t>
            </a:r>
          </a:p>
          <a:p>
            <a:endParaRPr lang="en-US" baseline="0" dirty="0" smtClean="0"/>
          </a:p>
          <a:p>
            <a:endParaRPr lang="en-US" dirty="0" smtClean="0"/>
          </a:p>
        </p:txBody>
      </p:sp>
      <p:sp>
        <p:nvSpPr>
          <p:cNvPr id="4" name="Slide Number Placeholder 3"/>
          <p:cNvSpPr txBox="1">
            <a:spLocks noGrp="1"/>
          </p:cNvSpPr>
          <p:nvPr/>
        </p:nvSpPr>
        <p:spPr>
          <a:xfrm>
            <a:off x="3977928" y="8842723"/>
            <a:ext cx="3043649" cy="464839"/>
          </a:xfrm>
          <a:prstGeom prst="rect">
            <a:avLst/>
          </a:prstGeom>
          <a:noFill/>
        </p:spPr>
        <p:txBody>
          <a:bodyPr lIns="93317" tIns="46659" rIns="93317" bIns="46659" anchor="b"/>
          <a:lstStyle/>
          <a:p>
            <a:pPr algn="r" fontAlgn="auto">
              <a:spcBef>
                <a:spcPts val="0"/>
              </a:spcBef>
              <a:spcAft>
                <a:spcPts val="0"/>
              </a:spcAft>
              <a:defRPr/>
            </a:pPr>
            <a:fld id="{D1C12500-D151-4864-84B1-C0CC2686DE85}" type="slidenum">
              <a:rPr lang="en-US" sz="1300">
                <a:latin typeface="+mn-lt"/>
                <a:cs typeface="+mn-cs"/>
              </a:rPr>
              <a:pPr algn="r" fontAlgn="auto">
                <a:spcBef>
                  <a:spcPts val="0"/>
                </a:spcBef>
                <a:spcAft>
                  <a:spcPts val="0"/>
                </a:spcAft>
                <a:defRPr/>
              </a:pPr>
              <a:t>5</a:t>
            </a:fld>
            <a:endParaRPr lang="en-US" sz="1300" dirty="0">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0">
              <a:defRPr/>
            </a:pPr>
            <a:r>
              <a:rPr lang="en-US" sz="1200" dirty="0">
                <a:solidFill>
                  <a:schemeClr val="tx1">
                    <a:lumMod val="65000"/>
                    <a:lumOff val="35000"/>
                  </a:schemeClr>
                </a:solidFill>
              </a:rPr>
              <a:t>402 Preservation of Natural Resources</a:t>
            </a:r>
          </a:p>
          <a:p>
            <a:pPr lvl="1">
              <a:buFont typeface="Arial" pitchFamily="34" charset="0"/>
              <a:buChar char="•"/>
              <a:defRPr/>
            </a:pPr>
            <a:r>
              <a:rPr lang="en-US" sz="1200" dirty="0">
                <a:solidFill>
                  <a:schemeClr val="tx1">
                    <a:lumMod val="65000"/>
                    <a:lumOff val="35000"/>
                  </a:schemeClr>
                </a:solidFill>
              </a:rPr>
              <a:t>Prohibits construction in floodplains.</a:t>
            </a:r>
          </a:p>
          <a:p>
            <a:pPr lvl="1">
              <a:buFont typeface="Arial" pitchFamily="34" charset="0"/>
              <a:buChar char="•"/>
              <a:defRPr/>
            </a:pPr>
            <a:r>
              <a:rPr lang="en-US" sz="1200" dirty="0"/>
              <a:t>Generally prohibits building within 50 feet (1524 mm) of bodies of water and wetlands (with exceptions)</a:t>
            </a:r>
          </a:p>
          <a:p>
            <a:pPr lvl="1">
              <a:buFont typeface="Arial" pitchFamily="34" charset="0"/>
              <a:buChar char="•"/>
              <a:defRPr/>
            </a:pPr>
            <a:r>
              <a:rPr lang="en-US" sz="1200" dirty="0"/>
              <a:t>Generally prohibits construction on park land (Section 402.2.4) </a:t>
            </a:r>
          </a:p>
          <a:p>
            <a:pPr lvl="1">
              <a:buFont typeface="Arial" pitchFamily="34" charset="0"/>
              <a:buChar char="•"/>
              <a:defRPr/>
            </a:pPr>
            <a:r>
              <a:rPr lang="en-US" sz="1200" dirty="0"/>
              <a:t>Requires natural resources inventory (Section 402.3.1)</a:t>
            </a:r>
          </a:p>
          <a:p>
            <a:pPr lvl="1">
              <a:buFont typeface="Arial" pitchFamily="34" charset="0"/>
              <a:buChar char="•"/>
              <a:defRPr/>
            </a:pPr>
            <a:r>
              <a:rPr lang="en-US" sz="1200" dirty="0"/>
              <a:t>Additional provisions for </a:t>
            </a:r>
            <a:r>
              <a:rPr lang="en-US" sz="1200" dirty="0" err="1"/>
              <a:t>stormwater</a:t>
            </a:r>
            <a:r>
              <a:rPr lang="en-US" sz="1200" dirty="0"/>
              <a:t>, erosion control, landscape irrigation, debris and soil recycling.</a:t>
            </a:r>
          </a:p>
          <a:p>
            <a:r>
              <a:rPr lang="en-US" sz="1200" dirty="0" smtClean="0"/>
              <a:t>403 Transportation Impact</a:t>
            </a:r>
          </a:p>
          <a:p>
            <a:pPr>
              <a:buFont typeface="Arial" pitchFamily="34" charset="0"/>
              <a:buChar char="•"/>
            </a:pPr>
            <a:r>
              <a:rPr lang="en-US" sz="1200" baseline="0" dirty="0" smtClean="0"/>
              <a:t> Encourages alternative transportation (bicycling, pedestrian, alt vehicles, public transit)</a:t>
            </a:r>
          </a:p>
          <a:p>
            <a:pPr>
              <a:buFont typeface="Arial" pitchFamily="34" charset="0"/>
              <a:buNone/>
            </a:pPr>
            <a:r>
              <a:rPr lang="en-US" sz="1200" baseline="0" dirty="0" smtClean="0"/>
              <a:t>404 Heat Island Mitigation</a:t>
            </a:r>
          </a:p>
          <a:p>
            <a:pPr>
              <a:buFont typeface="Wingdings" pitchFamily="2" charset="2"/>
              <a:buChar char="§"/>
            </a:pPr>
            <a:r>
              <a:rPr lang="en-US" sz="1200" b="1" dirty="0"/>
              <a:t> </a:t>
            </a:r>
            <a:r>
              <a:rPr lang="en-US" sz="1200" dirty="0"/>
              <a:t>Projects located in Climate Zones 1 through 6 must implement heat island mitigation practices for at least 50 percent of site </a:t>
            </a:r>
            <a:r>
              <a:rPr lang="en-US" sz="1200" dirty="0" err="1"/>
              <a:t>hardscape</a:t>
            </a:r>
            <a:r>
              <a:rPr lang="en-US" sz="1200" dirty="0"/>
              <a:t>.</a:t>
            </a:r>
          </a:p>
          <a:p>
            <a:pPr>
              <a:buFont typeface="Wingdings" pitchFamily="2" charset="2"/>
              <a:buChar char="§"/>
            </a:pPr>
            <a:r>
              <a:rPr lang="en-US" sz="1200" dirty="0"/>
              <a:t> Projects located in Climate Zones 1 through 3 must implement heat island mitigation practices for at least 75 percent of roof surfaces.</a:t>
            </a:r>
          </a:p>
          <a:p>
            <a:pPr>
              <a:buFont typeface="Wingdings" pitchFamily="2" charset="2"/>
              <a:buNone/>
            </a:pPr>
            <a:r>
              <a:rPr lang="en-US" sz="1200" dirty="0"/>
              <a:t>405 Site Lighting</a:t>
            </a:r>
          </a:p>
          <a:p>
            <a:pPr>
              <a:buFont typeface="Arial" pitchFamily="34" charset="0"/>
              <a:buChar char="•"/>
            </a:pPr>
            <a:r>
              <a:rPr lang="en-US" sz="1200" dirty="0"/>
              <a:t> Minimize light pollution</a:t>
            </a:r>
          </a:p>
          <a:p>
            <a:pPr>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2762" eaLnBrk="1" hangingPunct="1">
              <a:defRPr/>
            </a:pPr>
            <a:r>
              <a:rPr lang="en-US" dirty="0" smtClean="0"/>
              <a:t>Construction Material and Waste Management Plan </a:t>
            </a:r>
          </a:p>
          <a:p>
            <a:pPr defTabSz="882762" eaLnBrk="1" hangingPunct="1">
              <a:buFont typeface="Arial" pitchFamily="34" charset="0"/>
              <a:buChar char="•"/>
              <a:defRPr/>
            </a:pPr>
            <a:r>
              <a:rPr lang="en-US" dirty="0" smtClean="0"/>
              <a:t>At least 50 percent of construction phase waste materials must be diverted from landfills.</a:t>
            </a:r>
          </a:p>
          <a:p>
            <a:pPr defTabSz="882762" eaLnBrk="1" hangingPunct="1">
              <a:buFont typeface="Arial" pitchFamily="34" charset="0"/>
              <a:buChar char="•"/>
              <a:defRPr/>
            </a:pPr>
            <a:r>
              <a:rPr lang="en-US" dirty="0" smtClean="0"/>
              <a:t>Allows the jurisdiction to increase levels to 65 percent or 75 percent in Table 302.1.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spcBef>
                <a:spcPct val="0"/>
              </a:spcBef>
              <a:spcAft>
                <a:spcPts val="1158"/>
              </a:spcAft>
            </a:pPr>
            <a:r>
              <a:rPr lang="en-US" sz="1200" dirty="0"/>
              <a:t>Outcome based performance [or Annual Net Energy Performance (ANEP)  based] compliance:</a:t>
            </a:r>
          </a:p>
          <a:p>
            <a:pPr>
              <a:spcBef>
                <a:spcPct val="0"/>
              </a:spcBef>
              <a:spcAft>
                <a:spcPts val="1158"/>
              </a:spcAft>
              <a:buFont typeface="Arial" pitchFamily="34" charset="0"/>
              <a:buChar char="•"/>
            </a:pPr>
            <a:r>
              <a:rPr lang="en-US" sz="1200" dirty="0" smtClean="0"/>
              <a:t>Available  for buildings of all sizes</a:t>
            </a:r>
          </a:p>
          <a:p>
            <a:pPr>
              <a:spcBef>
                <a:spcPct val="0"/>
              </a:spcBef>
              <a:spcAft>
                <a:spcPts val="1158"/>
              </a:spcAft>
              <a:buFont typeface="Arial" pitchFamily="34" charset="0"/>
              <a:buChar char="•"/>
            </a:pPr>
            <a:r>
              <a:rPr lang="en-US" sz="1200" dirty="0" smtClean="0"/>
              <a:t>Must have an ANEP no greater than that required for the occupancy or that determined by the jurisdiction</a:t>
            </a:r>
          </a:p>
          <a:p>
            <a:pPr>
              <a:spcBef>
                <a:spcPct val="0"/>
              </a:spcBef>
              <a:spcAft>
                <a:spcPts val="1158"/>
              </a:spcAft>
              <a:buFont typeface="Arial" pitchFamily="34" charset="0"/>
              <a:buChar char="•"/>
            </a:pPr>
            <a:r>
              <a:rPr lang="en-US" sz="1200" dirty="0" smtClean="0"/>
              <a:t>Peak energy demand must comply with IECC</a:t>
            </a:r>
          </a:p>
          <a:p>
            <a:pPr>
              <a:spcBef>
                <a:spcPct val="0"/>
              </a:spcBef>
              <a:spcAft>
                <a:spcPts val="1158"/>
              </a:spcAft>
              <a:buFont typeface="Arial" pitchFamily="34" charset="0"/>
              <a:buChar char="•"/>
            </a:pPr>
            <a:r>
              <a:rPr lang="en-US" sz="1200" dirty="0" smtClean="0"/>
              <a:t>Requires commissioning reports and annual operation reports</a:t>
            </a:r>
          </a:p>
          <a:p>
            <a:pPr>
              <a:spcBef>
                <a:spcPct val="0"/>
              </a:spcBef>
              <a:spcAft>
                <a:spcPts val="1158"/>
              </a:spcAft>
              <a:buFont typeface="Arial" pitchFamily="34" charset="0"/>
              <a:buChar char="•"/>
            </a:pPr>
            <a:r>
              <a:rPr lang="en-US" sz="1200" dirty="0" smtClean="0"/>
              <a:t>Must comply with IGCC Sections 604, 605 &amp; 612</a:t>
            </a:r>
          </a:p>
          <a:p>
            <a:pPr>
              <a:spcBef>
                <a:spcPct val="0"/>
              </a:spcBef>
              <a:spcAft>
                <a:spcPts val="1158"/>
              </a:spcAft>
              <a:buFont typeface="Arial" pitchFamily="34" charset="0"/>
              <a:buChar char="•"/>
            </a:pPr>
            <a:r>
              <a:rPr lang="en-US" sz="1200" dirty="0" smtClean="0"/>
              <a:t>Requires a significant amount of information to be determined by the jurisdiction and entered in Tables 603.2(1), 603.2(2) and 603.2(3).</a:t>
            </a:r>
          </a:p>
          <a:p>
            <a:endParaRPr lang="en-US" sz="1200" dirty="0" smtClean="0"/>
          </a:p>
          <a:p>
            <a:pPr>
              <a:buFont typeface="Wingdings" pitchFamily="2" charset="2"/>
              <a:buNone/>
            </a:pPr>
            <a:r>
              <a:rPr lang="en-US" sz="1200" dirty="0"/>
              <a:t>IGCC’s Energy Use Intensity (EUI)</a:t>
            </a:r>
            <a:r>
              <a:rPr lang="en-US" sz="1200" i="1" dirty="0"/>
              <a:t> </a:t>
            </a:r>
            <a:r>
              <a:rPr lang="en-US" sz="1200" dirty="0"/>
              <a:t>compliance path:</a:t>
            </a:r>
          </a:p>
          <a:p>
            <a:pPr>
              <a:spcBef>
                <a:spcPct val="0"/>
              </a:spcBef>
              <a:spcAft>
                <a:spcPts val="1158"/>
              </a:spcAft>
              <a:buFont typeface="Arial" pitchFamily="34" charset="0"/>
              <a:buChar char="•"/>
            </a:pPr>
            <a:r>
              <a:rPr lang="en-US" sz="1200" dirty="0"/>
              <a:t>Is available  for buildings of all sizes</a:t>
            </a:r>
          </a:p>
          <a:p>
            <a:pPr>
              <a:buFont typeface="Arial" pitchFamily="34" charset="0"/>
              <a:buChar char="•"/>
            </a:pPr>
            <a:r>
              <a:rPr lang="en-US" sz="1200" dirty="0"/>
              <a:t>Requires EUI that is in the top 10 percent of existing buildings eligible to a receive a score in EPA’s Target Finder program or</a:t>
            </a:r>
          </a:p>
          <a:p>
            <a:pPr>
              <a:buFont typeface="Arial" pitchFamily="34" charset="0"/>
              <a:buChar char="•"/>
            </a:pPr>
            <a:r>
              <a:rPr lang="en-US" sz="1200" dirty="0"/>
              <a:t>For buildings not eligible for a score in Target Finder, must be designed to deliver an EUI that is at least 50 percent lower than the average EUI for similar buildings in DOE’s SBECS</a:t>
            </a:r>
          </a:p>
          <a:p>
            <a:pPr>
              <a:buFont typeface="Arial" pitchFamily="34" charset="0"/>
              <a:buChar char="•"/>
            </a:pPr>
            <a:r>
              <a:rPr lang="en-US" sz="1200" dirty="0"/>
              <a:t>Determine EUI in accordance with the following equation:</a:t>
            </a:r>
          </a:p>
          <a:p>
            <a:pPr lvl="1">
              <a:buFont typeface="Arial" pitchFamily="34" charset="0"/>
              <a:buChar char="•"/>
            </a:pPr>
            <a:r>
              <a:rPr lang="en-US" sz="1200" dirty="0" smtClean="0"/>
              <a:t>    EUI = TAE/SF (where TAE = Total annual energy projected to be consumed on site, including renewable energy; and SF = building gross square footage) (Section 602.2.4.1)</a:t>
            </a:r>
          </a:p>
          <a:p>
            <a:pPr lvl="1">
              <a:buFont typeface="Arial" pitchFamily="34" charset="0"/>
              <a:buChar char="•"/>
            </a:pPr>
            <a:endParaRPr lang="en-US" sz="1200" dirty="0"/>
          </a:p>
          <a:p>
            <a:pPr lvl="0">
              <a:buFont typeface="Arial" pitchFamily="34" charset="0"/>
              <a:buChar char="•"/>
            </a:pPr>
            <a:r>
              <a:rPr lang="en-US" sz="1200" dirty="0"/>
              <a:t>ZEPI of 51 (baseline) is equivalent to 2012 IECC</a:t>
            </a:r>
          </a:p>
          <a:p>
            <a:endParaRPr lang="en-US" dirty="0"/>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DAAB1B9-3DB1-4CDD-A814-AD9EF4E01A9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1" name="Picture 2" descr="K:\Home\pub\Shared\Logos-Etc\IgCC_logo&amp;images\IgCC_logo_big_6logosSq_new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4086" y="4648200"/>
            <a:ext cx="1624114" cy="12872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ICClogoAlt_PMS343.gif"/>
          <p:cNvPicPr>
            <a:picLocks noChangeAspect="1"/>
          </p:cNvPicPr>
          <p:nvPr/>
        </p:nvPicPr>
        <p:blipFill>
          <a:blip r:embed="rId3" cstate="print"/>
          <a:srcRect/>
          <a:stretch>
            <a:fillRect/>
          </a:stretch>
        </p:blipFill>
        <p:spPr bwMode="auto">
          <a:xfrm>
            <a:off x="7467600" y="6083300"/>
            <a:ext cx="990600" cy="247650"/>
          </a:xfrm>
          <a:prstGeom prst="rect">
            <a:avLst/>
          </a:prstGeom>
          <a:noFill/>
          <a:ln w="9525">
            <a:noFill/>
            <a:miter lim="800000"/>
            <a:headEnd/>
            <a:tailEnd/>
          </a:ln>
        </p:spPr>
      </p:pic>
      <p:pic>
        <p:nvPicPr>
          <p:cNvPr id="10" name="book_and_plant_square low_res.jpg" descr="/Volumes/Data/IGCC powerpoint/book_and_plant_square low_res.jpg"/>
          <p:cNvPicPr>
            <a:picLocks noChangeAspect="1"/>
          </p:cNvPicPr>
          <p:nvPr/>
        </p:nvPicPr>
        <p:blipFill>
          <a:blip r:embed="rId4" cstate="print">
            <a:clrChange>
              <a:clrFrom>
                <a:srgbClr val="FFFFFF"/>
              </a:clrFrom>
              <a:clrTo>
                <a:srgbClr val="FFFFFF">
                  <a:alpha val="0"/>
                </a:srgbClr>
              </a:clrTo>
            </a:clrChange>
          </a:blip>
          <a:srcRect l="3845" t="34605" r="5768"/>
          <a:stretch>
            <a:fillRect/>
          </a:stretch>
        </p:blipFill>
        <p:spPr bwMode="auto">
          <a:xfrm>
            <a:off x="73025" y="1447800"/>
            <a:ext cx="4422775" cy="3200400"/>
          </a:xfrm>
          <a:prstGeom prst="rect">
            <a:avLst/>
          </a:prstGeom>
          <a:noFill/>
          <a:ln w="9525">
            <a:noFill/>
            <a:miter lim="800000"/>
            <a:headEnd/>
            <a:tailEnd/>
          </a:ln>
        </p:spPr>
      </p:pic>
      <p:sp>
        <p:nvSpPr>
          <p:cNvPr id="2" name="Title 1"/>
          <p:cNvSpPr>
            <a:spLocks noGrp="1"/>
          </p:cNvSpPr>
          <p:nvPr>
            <p:ph type="ctrTitle"/>
          </p:nvPr>
        </p:nvSpPr>
        <p:spPr>
          <a:xfrm>
            <a:off x="457200" y="4953000"/>
            <a:ext cx="6224588" cy="933450"/>
          </a:xfrm>
        </p:spPr>
        <p:txBody>
          <a:bodyPr>
            <a:normAutofit/>
          </a:bodyPr>
          <a:lstStyle>
            <a:lvl1pPr>
              <a:defRPr sz="2800"/>
            </a:lvl1pPr>
          </a:lstStyle>
          <a:p>
            <a:r>
              <a:rPr lang="en-US" smtClean="0"/>
              <a:t>Click to edit Master title style</a:t>
            </a:r>
            <a:endParaRPr dirty="0"/>
          </a:p>
        </p:txBody>
      </p:sp>
      <p:sp>
        <p:nvSpPr>
          <p:cNvPr id="3" name="Subtitle 2"/>
          <p:cNvSpPr>
            <a:spLocks noGrp="1"/>
          </p:cNvSpPr>
          <p:nvPr>
            <p:ph type="subTitle" idx="1"/>
          </p:nvPr>
        </p:nvSpPr>
        <p:spPr>
          <a:xfrm>
            <a:off x="457200" y="5886450"/>
            <a:ext cx="6224588" cy="596152"/>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Picture Placeholder 12"/>
          <p:cNvSpPr>
            <a:spLocks noGrp="1"/>
          </p:cNvSpPr>
          <p:nvPr>
            <p:ph type="pic" sz="quarter" idx="15"/>
          </p:nvPr>
        </p:nvSpPr>
        <p:spPr>
          <a:xfrm>
            <a:off x="4624388" y="2377440"/>
            <a:ext cx="2057400" cy="2039112"/>
          </a:xfrm>
        </p:spPr>
        <p:txBody>
          <a:bodyPr rtlCol="0">
            <a:normAutofit/>
          </a:bodyPr>
          <a:lstStyle>
            <a:lvl1pPr>
              <a:buNone/>
              <a:defRPr/>
            </a:lvl1pPr>
          </a:lstStyle>
          <a:p>
            <a:pPr lvl="0"/>
            <a:r>
              <a:rPr lang="en-US" noProof="0" smtClean="0"/>
              <a:t>Click icon to add picture</a:t>
            </a:r>
            <a:endParaRPr noProof="0" dirty="0"/>
          </a:p>
        </p:txBody>
      </p:sp>
      <p:sp>
        <p:nvSpPr>
          <p:cNvPr id="14" name="Picture Placeholder 12"/>
          <p:cNvSpPr>
            <a:spLocks noGrp="1"/>
          </p:cNvSpPr>
          <p:nvPr>
            <p:ph type="pic" sz="quarter" idx="14"/>
          </p:nvPr>
        </p:nvSpPr>
        <p:spPr>
          <a:xfrm>
            <a:off x="6802438" y="228600"/>
            <a:ext cx="2057400" cy="2039112"/>
          </a:xfrm>
        </p:spPr>
        <p:txBody>
          <a:bodyPr rtlCol="0">
            <a:normAutofit/>
          </a:bodyPr>
          <a:lstStyle>
            <a:lvl1pPr>
              <a:buNone/>
              <a:defRPr/>
            </a:lvl1pPr>
          </a:lstStyle>
          <a:p>
            <a:pPr lvl="0"/>
            <a:r>
              <a:rPr lang="en-US" noProof="0" smtClean="0"/>
              <a:t>Click icon to add picture</a:t>
            </a:r>
            <a:endParaRPr noProof="0" dirty="0"/>
          </a:p>
        </p:txBody>
      </p:sp>
      <p:sp>
        <p:nvSpPr>
          <p:cNvPr id="16"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7"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dirty="0"/>
          </a:p>
        </p:txBody>
      </p:sp>
    </p:spTree>
  </p:cSld>
  <p:clrMapOvr>
    <a:masterClrMapping/>
  </p:clrMapOvr>
  <p:timing>
    <p:tnLst>
      <p:par>
        <p:cTn id="1" dur="indefinite" restart="never" nodeType="tmRoot"/>
      </p:par>
    </p:tnLst>
  </p:timing>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5114551" y="2358696"/>
            <a:ext cx="3766302" cy="871538"/>
          </a:xfrm>
        </p:spPr>
        <p:txBody>
          <a:bodyPr anchor="b">
            <a:normAutofit/>
          </a:bodyPr>
          <a:lstStyle>
            <a:lvl1pPr algn="l">
              <a:defRPr sz="2600" b="0"/>
            </a:lvl1pPr>
          </a:lstStyle>
          <a:p>
            <a:r>
              <a:rPr lang="en-US" smtClean="0"/>
              <a:t>Click to edit Master title style</a:t>
            </a:r>
            <a:endParaRPr dirty="0"/>
          </a:p>
        </p:txBody>
      </p:sp>
      <p:sp>
        <p:nvSpPr>
          <p:cNvPr id="3" name="Picture Placeholder 2"/>
          <p:cNvSpPr>
            <a:spLocks noGrp="1"/>
          </p:cNvSpPr>
          <p:nvPr>
            <p:ph type="pic" idx="1"/>
          </p:nvPr>
        </p:nvSpPr>
        <p:spPr>
          <a:xfrm>
            <a:off x="647700" y="2365247"/>
            <a:ext cx="4240698" cy="3019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105853" y="3230233"/>
            <a:ext cx="377500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651919"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834639"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7" name="Date Placeholder 4"/>
          <p:cNvSpPr>
            <a:spLocks noGrp="1"/>
          </p:cNvSpPr>
          <p:nvPr>
            <p:ph type="dt" sz="half" idx="15"/>
          </p:nvPr>
        </p:nvSpPr>
        <p:spPr>
          <a:xfrm>
            <a:off x="4887913" y="6570663"/>
            <a:ext cx="4040187" cy="217487"/>
          </a:xfrm>
        </p:spPr>
        <p:txBody>
          <a:bodyPr/>
          <a:lstStyle>
            <a:lvl1pPr>
              <a:defRPr/>
            </a:lvl1pPr>
          </a:lstStyle>
          <a:p>
            <a:pPr>
              <a:defRPr/>
            </a:pPr>
            <a:r>
              <a:rPr lang="en-US"/>
              <a:t>Internal document confidential information for ICC</a:t>
            </a:r>
          </a:p>
        </p:txBody>
      </p:sp>
      <p:sp>
        <p:nvSpPr>
          <p:cNvPr id="8" name="Slide Number Placeholder 6"/>
          <p:cNvSpPr>
            <a:spLocks noGrp="1"/>
          </p:cNvSpPr>
          <p:nvPr>
            <p:ph type="sldNum" sz="quarter" idx="16"/>
          </p:nvPr>
        </p:nvSpPr>
        <p:spPr/>
        <p:txBody>
          <a:bodyPr/>
          <a:lstStyle>
            <a:lvl1pPr>
              <a:defRPr/>
            </a:lvl1pPr>
          </a:lstStyle>
          <a:p>
            <a:pPr>
              <a:defRPr/>
            </a:pPr>
            <a:fld id="{659B0682-F998-4FF9-BC66-7EE213B527E0}" type="slidenum">
              <a:rPr lang="en-US"/>
              <a:pPr>
                <a:defRPr/>
              </a:pPr>
              <a:t>‹#›</a:t>
            </a:fld>
            <a:endParaRPr lang="en-US"/>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Internal document confidential information for ICC</a:t>
            </a:r>
          </a:p>
        </p:txBody>
      </p:sp>
      <p:sp>
        <p:nvSpPr>
          <p:cNvPr id="3" name="Slide Number Placeholder 5"/>
          <p:cNvSpPr>
            <a:spLocks noGrp="1"/>
          </p:cNvSpPr>
          <p:nvPr>
            <p:ph type="sldNum" sz="quarter" idx="11"/>
          </p:nvPr>
        </p:nvSpPr>
        <p:spPr/>
        <p:txBody>
          <a:bodyPr/>
          <a:lstStyle>
            <a:lvl1pPr>
              <a:defRPr/>
            </a:lvl1pPr>
          </a:lstStyle>
          <a:p>
            <a:pPr>
              <a:defRPr/>
            </a:pPr>
            <a:fld id="{7B4098CA-AB31-4AB2-92BB-584BA0F493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6357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5" name="Rectangle 4"/>
          <p:cNvSpPr/>
          <p:nvPr/>
        </p:nvSpPr>
        <p:spPr>
          <a:xfrm>
            <a:off x="8067675" y="282575"/>
            <a:ext cx="92075" cy="1600200"/>
          </a:xfrm>
          <a:prstGeom prst="rect">
            <a:avLst/>
          </a:prstGeom>
          <a:solidFill>
            <a:srgbClr val="003E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47700" y="1985963"/>
            <a:ext cx="3508418" cy="361613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361613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6"/>
          <p:cNvSpPr>
            <a:spLocks noGrp="1"/>
          </p:cNvSpPr>
          <p:nvPr>
            <p:ph type="sldNum" sz="quarter" idx="10"/>
          </p:nvPr>
        </p:nvSpPr>
        <p:spPr>
          <a:xfrm>
            <a:off x="8305800" y="242888"/>
            <a:ext cx="554038" cy="365125"/>
          </a:xfrm>
          <a:prstGeom prst="rect">
            <a:avLst/>
          </a:prstGeom>
        </p:spPr>
        <p:txBody>
          <a:bodyPr/>
          <a:lstStyle>
            <a:lvl1pPr>
              <a:defRPr/>
            </a:lvl1pPr>
          </a:lstStyle>
          <a:p>
            <a:pPr>
              <a:defRPr/>
            </a:pPr>
            <a:fld id="{6C3EFACC-ABF0-4C8E-A642-E757329825D1}" type="slidenum">
              <a:rPr lang="en-US"/>
              <a:pPr>
                <a:defRPr/>
              </a:pPr>
              <a:t>‹#›</a:t>
            </a:fld>
            <a:endParaRPr lang="en-US"/>
          </a:p>
        </p:txBody>
      </p:sp>
    </p:spTree>
    <p:extLst>
      <p:ext uri="{BB962C8B-B14F-4D97-AF65-F5344CB8AC3E}">
        <p14:creationId xmlns:p14="http://schemas.microsoft.com/office/powerpoint/2010/main" val="182590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4188"/>
            <a:ext cx="7407275" cy="1116012"/>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647700" y="1985963"/>
            <a:ext cx="3508418" cy="361613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361613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83292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5" y="134471"/>
            <a:ext cx="7350126" cy="995082"/>
          </a:xfrm>
        </p:spPr>
        <p:txBody>
          <a:bodyPr anchor="b"/>
          <a:lstStyle>
            <a:lvl1pPr>
              <a:defRPr sz="3400"/>
            </a:lvl1pPr>
          </a:lstStyle>
          <a:p>
            <a:r>
              <a:rPr lang="en-US" smtClean="0"/>
              <a:t>Click to edit Master title style</a:t>
            </a:r>
            <a:endParaRPr dirty="0"/>
          </a:p>
        </p:txBody>
      </p:sp>
      <p:sp>
        <p:nvSpPr>
          <p:cNvPr id="3" name="Content Placeholder 2"/>
          <p:cNvSpPr>
            <a:spLocks noGrp="1"/>
          </p:cNvSpPr>
          <p:nvPr>
            <p:ph idx="1"/>
          </p:nvPr>
        </p:nvSpPr>
        <p:spPr>
          <a:xfrm>
            <a:off x="498474" y="1981201"/>
            <a:ext cx="7556313"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Text Placeholder 3"/>
          <p:cNvSpPr>
            <a:spLocks noGrp="1"/>
          </p:cNvSpPr>
          <p:nvPr>
            <p:ph type="body" sz="half" idx="2"/>
          </p:nvPr>
        </p:nvSpPr>
        <p:spPr>
          <a:xfrm>
            <a:off x="498518" y="1129553"/>
            <a:ext cx="7350082" cy="774700"/>
          </a:xfrm>
          <a:solidFill>
            <a:schemeClr val="accent1"/>
          </a:solidFill>
        </p:spPr>
        <p:style>
          <a:lnRef idx="1">
            <a:schemeClr val="accent1"/>
          </a:lnRef>
          <a:fillRef idx="2">
            <a:schemeClr val="accent1"/>
          </a:fillRef>
          <a:effectRef idx="1">
            <a:schemeClr val="accent1"/>
          </a:effectRef>
          <a:fontRef idx="none"/>
        </p:style>
        <p:txBody>
          <a:bodyPr rtlCol="0">
            <a:noAutofit/>
          </a:bodyPr>
          <a:lstStyle>
            <a:lvl1pPr marL="0" indent="0">
              <a:buNone/>
              <a:defRPr kumimoji="0" sz="2400" b="0" i="0" u="none" strike="noStrike" kern="1200" cap="none" spc="0" normalizeH="0" baseline="0">
                <a:ln>
                  <a:noFill/>
                </a:ln>
                <a:solidFill>
                  <a:schemeClr val="bg1"/>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Internal document confidential information for ICC</a:t>
            </a:r>
          </a:p>
        </p:txBody>
      </p:sp>
      <p:sp>
        <p:nvSpPr>
          <p:cNvPr id="6" name="Slide Number Placeholder 5"/>
          <p:cNvSpPr>
            <a:spLocks noGrp="1"/>
          </p:cNvSpPr>
          <p:nvPr>
            <p:ph type="sldNum" sz="quarter" idx="11"/>
          </p:nvPr>
        </p:nvSpPr>
        <p:spPr/>
        <p:txBody>
          <a:bodyPr/>
          <a:lstStyle>
            <a:lvl1pPr>
              <a:defRPr/>
            </a:lvl1pPr>
          </a:lstStyle>
          <a:p>
            <a:pPr>
              <a:defRPr/>
            </a:pPr>
            <a:fld id="{3D7ACF92-429C-4644-8EA3-3034ED4FA339}" type="slidenum">
              <a:rPr lang="en-US"/>
              <a:pPr>
                <a:defRPr/>
              </a:pPr>
              <a:t>‹#›</a:t>
            </a:fld>
            <a:endParaRPr lang="en-US"/>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9" name="Rectangle 8"/>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8" name="Picture Placeholder 12"/>
          <p:cNvSpPr>
            <a:spLocks noGrp="1"/>
          </p:cNvSpPr>
          <p:nvPr>
            <p:ph type="pic" sz="quarter" idx="15"/>
          </p:nvPr>
        </p:nvSpPr>
        <p:spPr>
          <a:xfrm>
            <a:off x="4624388" y="2377440"/>
            <a:ext cx="2057400" cy="2039112"/>
          </a:xfrm>
        </p:spPr>
        <p:txBody>
          <a:bodyPr rtlCol="0">
            <a:normAutofit/>
          </a:bodyPr>
          <a:lstStyle>
            <a:lvl1pPr>
              <a:buNone/>
              <a:defRPr/>
            </a:lvl1pPr>
          </a:lstStyle>
          <a:p>
            <a:pPr lvl="0"/>
            <a:r>
              <a:rPr lang="en-US" noProof="0" smtClean="0"/>
              <a:t>Click icon to add picture</a:t>
            </a:r>
            <a:endParaRPr noProof="0" dirty="0"/>
          </a:p>
        </p:txBody>
      </p:sp>
      <p:sp>
        <p:nvSpPr>
          <p:cNvPr id="17" name="Picture Placeholder 12"/>
          <p:cNvSpPr>
            <a:spLocks noGrp="1"/>
          </p:cNvSpPr>
          <p:nvPr>
            <p:ph type="pic" sz="quarter" idx="14"/>
          </p:nvPr>
        </p:nvSpPr>
        <p:spPr>
          <a:xfrm>
            <a:off x="6802438" y="228600"/>
            <a:ext cx="2057400" cy="2039112"/>
          </a:xfrm>
        </p:spPr>
        <p:txBody>
          <a:bodyPr rtlCol="0">
            <a:normAutofit/>
          </a:bodyPr>
          <a:lstStyle>
            <a:lvl1pPr>
              <a:buNone/>
              <a:defRPr/>
            </a:lvl1pPr>
          </a:lstStyle>
          <a:p>
            <a:pPr lvl="0"/>
            <a:r>
              <a:rPr lang="en-US" noProof="0" smtClean="0"/>
              <a:t>Click icon to add picture</a:t>
            </a:r>
            <a:endParaRPr noProof="0" dirty="0"/>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Click icon to add picture</a:t>
            </a:r>
            <a:endParaRPr noProof="0" dirty="0"/>
          </a:p>
        </p:txBody>
      </p:sp>
      <p:sp>
        <p:nvSpPr>
          <p:cNvPr id="16" name="Text Placeholder 3"/>
          <p:cNvSpPr>
            <a:spLocks noGrp="1"/>
          </p:cNvSpPr>
          <p:nvPr>
            <p:ph type="body" sz="half" idx="2"/>
          </p:nvPr>
        </p:nvSpPr>
        <p:spPr>
          <a:xfrm>
            <a:off x="752475" y="479426"/>
            <a:ext cx="3474857" cy="3340974"/>
          </a:xfrm>
        </p:spPr>
        <p:txBody>
          <a:bodyPr lIns="45720" rIns="45720">
            <a:noAutofit/>
          </a:bodyPr>
          <a:lstStyle>
            <a:lvl1pPr marL="0" indent="0" algn="l">
              <a:buNone/>
              <a:defRPr sz="34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0" name="Date Placeholder 3"/>
          <p:cNvSpPr>
            <a:spLocks noGrp="1"/>
          </p:cNvSpPr>
          <p:nvPr>
            <p:ph type="dt" sz="half" idx="16"/>
          </p:nvPr>
        </p:nvSpPr>
        <p:spPr>
          <a:xfrm>
            <a:off x="4800600" y="6570663"/>
            <a:ext cx="4037013" cy="220662"/>
          </a:xfrm>
        </p:spPr>
        <p:txBody>
          <a:bodyPr/>
          <a:lstStyle>
            <a:lvl1pPr>
              <a:defRPr/>
            </a:lvl1pPr>
          </a:lstStyle>
          <a:p>
            <a:pPr>
              <a:defRPr/>
            </a:pPr>
            <a:r>
              <a:rPr lang="en-US"/>
              <a:t>Internal document confidential information for ICC</a:t>
            </a:r>
          </a:p>
        </p:txBody>
      </p:sp>
    </p:spTree>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067675" y="282575"/>
            <a:ext cx="92075" cy="1600200"/>
          </a:xfrm>
          <a:prstGeom prst="rect">
            <a:avLst/>
          </a:prstGeom>
          <a:solidFill>
            <a:srgbClr val="003E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tx2"/>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rgbClr val="003E2A"/>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Date Placeholder 6"/>
          <p:cNvSpPr>
            <a:spLocks noGrp="1"/>
          </p:cNvSpPr>
          <p:nvPr>
            <p:ph type="dt" sz="half" idx="10"/>
          </p:nvPr>
        </p:nvSpPr>
        <p:spPr/>
        <p:txBody>
          <a:bodyPr/>
          <a:lstStyle>
            <a:lvl1pPr>
              <a:defRPr/>
            </a:lvl1pPr>
          </a:lstStyle>
          <a:p>
            <a:pPr>
              <a:defRPr/>
            </a:pPr>
            <a:r>
              <a:rPr lang="en-US"/>
              <a:t>Internal document confidential information for ICC</a:t>
            </a:r>
          </a:p>
        </p:txBody>
      </p:sp>
      <p:sp>
        <p:nvSpPr>
          <p:cNvPr id="9" name="Slide Number Placeholder 6"/>
          <p:cNvSpPr>
            <a:spLocks noGrp="1"/>
          </p:cNvSpPr>
          <p:nvPr>
            <p:ph type="sldNum" sz="quarter" idx="11"/>
          </p:nvPr>
        </p:nvSpPr>
        <p:spPr/>
        <p:txBody>
          <a:bodyPr/>
          <a:lstStyle>
            <a:lvl1pPr>
              <a:defRPr/>
            </a:lvl1pPr>
          </a:lstStyle>
          <a:p>
            <a:pPr>
              <a:defRPr/>
            </a:pPr>
            <a:fld id="{16FF4914-E54E-4774-9F63-F913B39572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067675" y="282575"/>
            <a:ext cx="92075" cy="1600200"/>
          </a:xfrm>
          <a:prstGeom prst="rect">
            <a:avLst/>
          </a:prstGeom>
          <a:solidFill>
            <a:srgbClr val="003E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357886" y="1611910"/>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647700" y="1600599"/>
            <a:ext cx="3508418" cy="4097184"/>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357885" y="3717320"/>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7"/>
          </p:nvPr>
        </p:nvSpPr>
        <p:spPr/>
        <p:txBody>
          <a:bodyPr/>
          <a:lstStyle>
            <a:lvl1pPr>
              <a:defRPr/>
            </a:lvl1pPr>
          </a:lstStyle>
          <a:p>
            <a:pPr>
              <a:defRPr/>
            </a:pPr>
            <a:r>
              <a:rPr lang="en-US"/>
              <a:t>Internal document confidential information for ICC</a:t>
            </a:r>
          </a:p>
        </p:txBody>
      </p:sp>
      <p:sp>
        <p:nvSpPr>
          <p:cNvPr id="8" name="Slide Number Placeholder 6"/>
          <p:cNvSpPr>
            <a:spLocks noGrp="1"/>
          </p:cNvSpPr>
          <p:nvPr>
            <p:ph type="sldNum" sz="quarter" idx="18"/>
          </p:nvPr>
        </p:nvSpPr>
        <p:spPr/>
        <p:txBody>
          <a:bodyPr/>
          <a:lstStyle>
            <a:lvl1pPr>
              <a:defRPr/>
            </a:lvl1pPr>
          </a:lstStyle>
          <a:p>
            <a:pPr>
              <a:defRPr/>
            </a:pPr>
            <a:fld id="{466A6EDF-FA83-4295-995C-35CA643C17A5}" type="slidenum">
              <a:rPr lang="en-US"/>
              <a:pPr>
                <a:defRPr/>
              </a:pPr>
              <a:t>‹#›</a:t>
            </a:fld>
            <a:endParaRPr lang="en-US"/>
          </a:p>
        </p:txBody>
      </p:sp>
    </p:spTree>
  </p:cSld>
  <p:clrMapOvr>
    <a:masterClrMapping/>
  </p:clrMapOvr>
  <p:timing>
    <p:tnLst>
      <p:par>
        <p:cTn id="1" dur="indefinite" restart="never" nodeType="tmRoot"/>
      </p:par>
    </p:tnLst>
  </p:timing>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067675" y="282575"/>
            <a:ext cx="92075" cy="1600200"/>
          </a:xfrm>
          <a:prstGeom prst="rect">
            <a:avLst/>
          </a:prstGeom>
          <a:solidFill>
            <a:srgbClr val="003E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55108" y="1646702"/>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55108" y="3825704"/>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392679" y="1646702"/>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392679" y="383040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9"/>
          </p:nvPr>
        </p:nvSpPr>
        <p:spPr/>
        <p:txBody>
          <a:bodyPr/>
          <a:lstStyle>
            <a:lvl1pPr>
              <a:defRPr/>
            </a:lvl1pPr>
          </a:lstStyle>
          <a:p>
            <a:pPr>
              <a:defRPr/>
            </a:pPr>
            <a:r>
              <a:rPr lang="en-US"/>
              <a:t>Internal document confidential information for ICC</a:t>
            </a:r>
          </a:p>
        </p:txBody>
      </p:sp>
      <p:sp>
        <p:nvSpPr>
          <p:cNvPr id="9" name="Slide Number Placeholder 6"/>
          <p:cNvSpPr>
            <a:spLocks noGrp="1"/>
          </p:cNvSpPr>
          <p:nvPr>
            <p:ph type="sldNum" sz="quarter" idx="20"/>
          </p:nvPr>
        </p:nvSpPr>
        <p:spPr/>
        <p:txBody>
          <a:bodyPr/>
          <a:lstStyle>
            <a:lvl1pPr>
              <a:defRPr/>
            </a:lvl1pPr>
          </a:lstStyle>
          <a:p>
            <a:pPr>
              <a:defRPr/>
            </a:pPr>
            <a:fld id="{04C707BF-4659-4BBC-BF85-FB91547BF86A}" type="slidenum">
              <a:rPr lang="en-US"/>
              <a:pPr>
                <a:defRPr/>
              </a:pPr>
              <a:t>‹#›</a:t>
            </a:fld>
            <a:endParaRPr lang="en-US"/>
          </a:p>
        </p:txBody>
      </p:sp>
    </p:spTree>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067675" y="282575"/>
            <a:ext cx="92075" cy="1600200"/>
          </a:xfrm>
          <a:prstGeom prst="rect">
            <a:avLst/>
          </a:prstGeom>
          <a:solidFill>
            <a:srgbClr val="003E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 name="Title 1"/>
          <p:cNvSpPr>
            <a:spLocks noGrp="1"/>
          </p:cNvSpPr>
          <p:nvPr>
            <p:ph type="title"/>
          </p:nvPr>
        </p:nvSpPr>
        <p:spPr/>
        <p:txBody>
          <a:bodyPr/>
          <a:lstStyle>
            <a:lvl1pPr>
              <a:defRPr sz="3400"/>
            </a:lvl1pPr>
          </a:lstStyle>
          <a:p>
            <a:r>
              <a:rPr lang="en-US" smtClean="0"/>
              <a:t>Click to edit Master title style</a:t>
            </a:r>
            <a:endParaRPr dirty="0"/>
          </a:p>
        </p:txBody>
      </p:sp>
      <p:sp>
        <p:nvSpPr>
          <p:cNvPr id="4" name="Date Placeholder 2"/>
          <p:cNvSpPr>
            <a:spLocks noGrp="1"/>
          </p:cNvSpPr>
          <p:nvPr>
            <p:ph type="dt" sz="half" idx="10"/>
          </p:nvPr>
        </p:nvSpPr>
        <p:spPr/>
        <p:txBody>
          <a:bodyPr/>
          <a:lstStyle>
            <a:lvl1pPr>
              <a:defRPr/>
            </a:lvl1pPr>
          </a:lstStyle>
          <a:p>
            <a:pPr>
              <a:defRPr/>
            </a:pPr>
            <a:r>
              <a:rPr lang="en-US"/>
              <a:t>Internal document confidential information for ICC</a:t>
            </a:r>
          </a:p>
        </p:txBody>
      </p:sp>
      <p:sp>
        <p:nvSpPr>
          <p:cNvPr id="5" name="Slide Number Placeholder 6"/>
          <p:cNvSpPr>
            <a:spLocks noGrp="1"/>
          </p:cNvSpPr>
          <p:nvPr>
            <p:ph type="sldNum" sz="quarter" idx="11"/>
          </p:nvPr>
        </p:nvSpPr>
        <p:spPr/>
        <p:txBody>
          <a:bodyPr/>
          <a:lstStyle>
            <a:lvl1pPr>
              <a:defRPr/>
            </a:lvl1pPr>
          </a:lstStyle>
          <a:p>
            <a:pPr>
              <a:defRPr/>
            </a:pPr>
            <a:fld id="{B5EC16EA-4F20-42F9-B06D-E7E563E4D6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9404" y="2514600"/>
            <a:ext cx="3898272" cy="871538"/>
          </a:xfrm>
        </p:spPr>
        <p:txBody>
          <a:bodyPr anchor="b">
            <a:normAutofit/>
          </a:bodyPr>
          <a:lstStyle>
            <a:lvl1pPr algn="l">
              <a:defRPr sz="2600" b="0"/>
            </a:lvl1pPr>
          </a:lstStyle>
          <a:p>
            <a:r>
              <a:rPr lang="en-US" smtClean="0"/>
              <a:t>Click to edit Master title style</a:t>
            </a:r>
            <a:endParaRPr dirty="0"/>
          </a:p>
        </p:txBody>
      </p:sp>
      <p:sp>
        <p:nvSpPr>
          <p:cNvPr id="3" name="Picture Placeholder 2"/>
          <p:cNvSpPr>
            <a:spLocks noGrp="1"/>
          </p:cNvSpPr>
          <p:nvPr>
            <p:ph type="pic" idx="1"/>
          </p:nvPr>
        </p:nvSpPr>
        <p:spPr>
          <a:xfrm>
            <a:off x="647700" y="237299"/>
            <a:ext cx="3460658" cy="5334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3861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697538" y="6570663"/>
            <a:ext cx="3230562" cy="217487"/>
          </a:xfrm>
        </p:spPr>
        <p:txBody>
          <a:bodyPr/>
          <a:lstStyle>
            <a:lvl1pPr>
              <a:defRPr/>
            </a:lvl1pPr>
          </a:lstStyle>
          <a:p>
            <a:pPr>
              <a:defRPr/>
            </a:pPr>
            <a:r>
              <a:rPr lang="en-US"/>
              <a:t>Internal document confidential information for ICC</a:t>
            </a:r>
          </a:p>
        </p:txBody>
      </p:sp>
      <p:sp>
        <p:nvSpPr>
          <p:cNvPr id="6" name="Slide Number Placeholder 6"/>
          <p:cNvSpPr>
            <a:spLocks noGrp="1"/>
          </p:cNvSpPr>
          <p:nvPr>
            <p:ph type="sldNum" sz="quarter" idx="11"/>
          </p:nvPr>
        </p:nvSpPr>
        <p:spPr/>
        <p:txBody>
          <a:bodyPr/>
          <a:lstStyle>
            <a:lvl1pPr>
              <a:defRPr/>
            </a:lvl1pPr>
          </a:lstStyle>
          <a:p>
            <a:pPr>
              <a:defRPr/>
            </a:pPr>
            <a:fld id="{73A4BFF8-76B2-4DE1-8AEA-A62DB52226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47700" y="3962400"/>
            <a:ext cx="6000657" cy="833718"/>
          </a:xfrm>
        </p:spPr>
        <p:txBody>
          <a:bodyPr anchor="b">
            <a:normAutofit/>
          </a:bodyPr>
          <a:lstStyle>
            <a:lvl1pPr algn="l">
              <a:defRPr sz="2600" b="0"/>
            </a:lvl1pPr>
          </a:lstStyle>
          <a:p>
            <a:r>
              <a:rPr lang="en-US" smtClean="0"/>
              <a:t>Click to edit Master title style</a:t>
            </a:r>
            <a:endParaRPr dirty="0"/>
          </a:p>
        </p:txBody>
      </p:sp>
      <p:sp>
        <p:nvSpPr>
          <p:cNvPr id="3" name="Picture Placeholder 2"/>
          <p:cNvSpPr>
            <a:spLocks noGrp="1"/>
          </p:cNvSpPr>
          <p:nvPr>
            <p:ph type="pic" idx="1"/>
          </p:nvPr>
        </p:nvSpPr>
        <p:spPr>
          <a:xfrm>
            <a:off x="647700" y="228600"/>
            <a:ext cx="6008594" cy="3657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dirty="0"/>
          </a:p>
        </p:txBody>
      </p:sp>
      <p:sp>
        <p:nvSpPr>
          <p:cNvPr id="4" name="Text Placeholder 3"/>
          <p:cNvSpPr>
            <a:spLocks noGrp="1"/>
          </p:cNvSpPr>
          <p:nvPr>
            <p:ph type="body" sz="half" idx="2"/>
          </p:nvPr>
        </p:nvSpPr>
        <p:spPr>
          <a:xfrm>
            <a:off x="647700" y="4796117"/>
            <a:ext cx="60006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Internal document confidential information for ICC</a:t>
            </a:r>
          </a:p>
        </p:txBody>
      </p:sp>
      <p:sp>
        <p:nvSpPr>
          <p:cNvPr id="6" name="Slide Number Placeholder 5"/>
          <p:cNvSpPr>
            <a:spLocks noGrp="1"/>
          </p:cNvSpPr>
          <p:nvPr>
            <p:ph type="sldNum" sz="quarter" idx="11"/>
          </p:nvPr>
        </p:nvSpPr>
        <p:spPr/>
        <p:txBody>
          <a:bodyPr/>
          <a:lstStyle>
            <a:lvl1pPr>
              <a:defRPr/>
            </a:lvl1pPr>
          </a:lstStyle>
          <a:p>
            <a:pPr>
              <a:defRPr/>
            </a:pPr>
            <a:fld id="{641705CB-3BA6-4BD6-916F-2943FD8F1F56}" type="slidenum">
              <a:rPr lang="en-US"/>
              <a:pPr>
                <a:defRPr/>
              </a:pPr>
              <a:t>‹#›</a:t>
            </a:fld>
            <a:endParaRPr lang="en-US"/>
          </a:p>
        </p:txBody>
      </p:sp>
    </p:spTree>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7700" y="484188"/>
            <a:ext cx="7407275"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47700" y="1600200"/>
            <a:ext cx="7407275" cy="4132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51475" y="6570663"/>
            <a:ext cx="3438525" cy="287337"/>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595959"/>
                </a:solidFill>
              </a:defRPr>
            </a:lvl1pPr>
          </a:lstStyle>
          <a:p>
            <a:pPr>
              <a:defRPr/>
            </a:pPr>
            <a:r>
              <a:rPr lang="en-US"/>
              <a:t>Internal document confidential information for ICC</a:t>
            </a:r>
          </a:p>
        </p:txBody>
      </p:sp>
      <p:sp>
        <p:nvSpPr>
          <p:cNvPr id="9" name="Rectangle 8"/>
          <p:cNvSpPr/>
          <p:nvPr/>
        </p:nvSpPr>
        <p:spPr>
          <a:xfrm>
            <a:off x="8067675" y="282575"/>
            <a:ext cx="92075"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1031" name="71057493.jpg" descr="/Volumes/Data/IGCC powerpoint/71057493.jpg"/>
          <p:cNvPicPr>
            <a:picLocks noChangeAspect="1"/>
          </p:cNvPicPr>
          <p:nvPr/>
        </p:nvPicPr>
        <p:blipFill>
          <a:blip r:embed="rId16" cstate="print"/>
          <a:srcRect/>
          <a:stretch>
            <a:fillRect/>
          </a:stretch>
        </p:blipFill>
        <p:spPr bwMode="auto">
          <a:xfrm>
            <a:off x="8210550" y="277813"/>
            <a:ext cx="595313" cy="1598612"/>
          </a:xfrm>
          <a:prstGeom prst="rect">
            <a:avLst/>
          </a:prstGeom>
          <a:noFill/>
          <a:ln w="9525">
            <a:noFill/>
            <a:miter lim="800000"/>
            <a:headEnd/>
            <a:tailEnd/>
          </a:ln>
        </p:spPr>
      </p:pic>
      <p:sp>
        <p:nvSpPr>
          <p:cNvPr id="8"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a:defRPr/>
            </a:pPr>
            <a:fld id="{CD269066-A249-4A08-8AB4-E52051B4B196}" type="slidenum">
              <a:rPr lang="en-US"/>
              <a:pPr>
                <a:defRPr/>
              </a:pPr>
              <a:t>‹#›</a:t>
            </a:fld>
            <a:endParaRPr lang="en-US"/>
          </a:p>
        </p:txBody>
      </p:sp>
      <p:pic>
        <p:nvPicPr>
          <p:cNvPr id="2" name="Picture 2" descr="K:\Home\pub\Shared\Logos-Etc\IgCC_logo&amp;images\IgCC_logo_big_6logosSq_new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3575" y="5799589"/>
            <a:ext cx="1097220" cy="86965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83" r:id="rId1"/>
    <p:sldLayoutId id="2147484068" r:id="rId2"/>
    <p:sldLayoutId id="2147484084" r:id="rId3"/>
    <p:sldLayoutId id="2147484085" r:id="rId4"/>
    <p:sldLayoutId id="2147484086" r:id="rId5"/>
    <p:sldLayoutId id="2147484087" r:id="rId6"/>
    <p:sldLayoutId id="2147484088" r:id="rId7"/>
    <p:sldLayoutId id="2147484089" r:id="rId8"/>
    <p:sldLayoutId id="2147484069" r:id="rId9"/>
    <p:sldLayoutId id="2147484090" r:id="rId10"/>
    <p:sldLayoutId id="2147484070" r:id="rId11"/>
    <p:sldLayoutId id="2147484093" r:id="rId12"/>
    <p:sldLayoutId id="2147484095" r:id="rId13"/>
    <p:sldLayoutId id="2147484096" r:id="rId14"/>
  </p:sldLayoutIdLst>
  <p:timing>
    <p:tnLst>
      <p:par>
        <p:cTn id="1" dur="indefinite" restart="never" nodeType="tmRoot"/>
      </p:par>
    </p:tnLst>
  </p:timing>
  <p:hf sldNum="0" hdr="0" ftr="0"/>
  <p:txStyles>
    <p:titleStyle>
      <a:lvl1pPr algn="l" rtl="0" eaLnBrk="1" fontAlgn="base" hangingPunct="1">
        <a:spcBef>
          <a:spcPct val="0"/>
        </a:spcBef>
        <a:spcAft>
          <a:spcPct val="0"/>
        </a:spcAft>
        <a:defRPr sz="3600" kern="1200">
          <a:solidFill>
            <a:schemeClr val="accent1"/>
          </a:solidFill>
          <a:latin typeface="+mj-lt"/>
          <a:ea typeface="Geneva" pitchFamily="-112" charset="-128"/>
          <a:cs typeface="Geneva" pitchFamily="-112" charset="-128"/>
        </a:defRPr>
      </a:lvl1pPr>
      <a:lvl2pPr algn="l" rtl="0" eaLnBrk="1" fontAlgn="base" hangingPunct="1">
        <a:spcBef>
          <a:spcPct val="0"/>
        </a:spcBef>
        <a:spcAft>
          <a:spcPct val="0"/>
        </a:spcAft>
        <a:defRPr sz="3600">
          <a:solidFill>
            <a:schemeClr val="accent1"/>
          </a:solidFill>
          <a:latin typeface="Rockwell" pitchFamily="-112" charset="0"/>
          <a:ea typeface="Geneva" pitchFamily="-112" charset="-128"/>
          <a:cs typeface="Geneva" pitchFamily="-112" charset="-128"/>
        </a:defRPr>
      </a:lvl2pPr>
      <a:lvl3pPr algn="l" rtl="0" eaLnBrk="1" fontAlgn="base" hangingPunct="1">
        <a:spcBef>
          <a:spcPct val="0"/>
        </a:spcBef>
        <a:spcAft>
          <a:spcPct val="0"/>
        </a:spcAft>
        <a:defRPr sz="3600">
          <a:solidFill>
            <a:schemeClr val="accent1"/>
          </a:solidFill>
          <a:latin typeface="Rockwell" pitchFamily="-112" charset="0"/>
          <a:ea typeface="Geneva" pitchFamily="-112" charset="-128"/>
          <a:cs typeface="Geneva" pitchFamily="-112" charset="-128"/>
        </a:defRPr>
      </a:lvl3pPr>
      <a:lvl4pPr algn="l" rtl="0" eaLnBrk="1" fontAlgn="base" hangingPunct="1">
        <a:spcBef>
          <a:spcPct val="0"/>
        </a:spcBef>
        <a:spcAft>
          <a:spcPct val="0"/>
        </a:spcAft>
        <a:defRPr sz="3600">
          <a:solidFill>
            <a:schemeClr val="accent1"/>
          </a:solidFill>
          <a:latin typeface="Rockwell" pitchFamily="-112" charset="0"/>
          <a:ea typeface="Geneva" pitchFamily="-112" charset="-128"/>
          <a:cs typeface="Geneva" pitchFamily="-112" charset="-128"/>
        </a:defRPr>
      </a:lvl4pPr>
      <a:lvl5pPr algn="l" rtl="0" eaLnBrk="1" fontAlgn="base" hangingPunct="1">
        <a:spcBef>
          <a:spcPct val="0"/>
        </a:spcBef>
        <a:spcAft>
          <a:spcPct val="0"/>
        </a:spcAft>
        <a:defRPr sz="3600">
          <a:solidFill>
            <a:schemeClr val="accent1"/>
          </a:solidFill>
          <a:latin typeface="Rockwell" pitchFamily="-112" charset="0"/>
          <a:ea typeface="Geneva" pitchFamily="-112" charset="-128"/>
          <a:cs typeface="Geneva" pitchFamily="-112" charset="-128"/>
        </a:defRPr>
      </a:lvl5pPr>
      <a:lvl6pPr marL="457200" algn="l" rtl="0" eaLnBrk="1" fontAlgn="base" hangingPunct="1">
        <a:spcBef>
          <a:spcPct val="0"/>
        </a:spcBef>
        <a:spcAft>
          <a:spcPct val="0"/>
        </a:spcAft>
        <a:defRPr sz="3600">
          <a:solidFill>
            <a:schemeClr val="accent1"/>
          </a:solidFill>
          <a:latin typeface="Rockwell" pitchFamily="-112" charset="0"/>
          <a:ea typeface="Geneva" pitchFamily="-112" charset="-128"/>
          <a:cs typeface="Geneva" pitchFamily="-112" charset="-128"/>
        </a:defRPr>
      </a:lvl6pPr>
      <a:lvl7pPr marL="914400" algn="l" rtl="0" eaLnBrk="1" fontAlgn="base" hangingPunct="1">
        <a:spcBef>
          <a:spcPct val="0"/>
        </a:spcBef>
        <a:spcAft>
          <a:spcPct val="0"/>
        </a:spcAft>
        <a:defRPr sz="3600">
          <a:solidFill>
            <a:schemeClr val="accent1"/>
          </a:solidFill>
          <a:latin typeface="Rockwell" pitchFamily="-112" charset="0"/>
          <a:ea typeface="Geneva" pitchFamily="-112" charset="-128"/>
          <a:cs typeface="Geneva" pitchFamily="-112" charset="-128"/>
        </a:defRPr>
      </a:lvl7pPr>
      <a:lvl8pPr marL="1371600" algn="l" rtl="0" eaLnBrk="1" fontAlgn="base" hangingPunct="1">
        <a:spcBef>
          <a:spcPct val="0"/>
        </a:spcBef>
        <a:spcAft>
          <a:spcPct val="0"/>
        </a:spcAft>
        <a:defRPr sz="3600">
          <a:solidFill>
            <a:schemeClr val="accent1"/>
          </a:solidFill>
          <a:latin typeface="Rockwell" pitchFamily="-112" charset="0"/>
          <a:ea typeface="Geneva" pitchFamily="-112" charset="-128"/>
          <a:cs typeface="Geneva" pitchFamily="-112" charset="-128"/>
        </a:defRPr>
      </a:lvl8pPr>
      <a:lvl9pPr marL="1828800" algn="l" rtl="0" eaLnBrk="1" fontAlgn="base" hangingPunct="1">
        <a:spcBef>
          <a:spcPct val="0"/>
        </a:spcBef>
        <a:spcAft>
          <a:spcPct val="0"/>
        </a:spcAft>
        <a:defRPr sz="3600">
          <a:solidFill>
            <a:schemeClr val="accent1"/>
          </a:solidFill>
          <a:latin typeface="Rockwell" pitchFamily="-112" charset="0"/>
          <a:ea typeface="Geneva" pitchFamily="-112" charset="-128"/>
          <a:cs typeface="Geneva" pitchFamily="-112" charset="-128"/>
        </a:defRPr>
      </a:lvl9pPr>
    </p:titleStyle>
    <p:bodyStyle>
      <a:lvl1pPr marL="228600" indent="-228600" algn="l" rtl="0" eaLnBrk="1" fontAlgn="base" hangingPunct="1">
        <a:spcBef>
          <a:spcPts val="2000"/>
        </a:spcBef>
        <a:spcAft>
          <a:spcPct val="0"/>
        </a:spcAft>
        <a:buClr>
          <a:schemeClr val="accent1"/>
        </a:buClr>
        <a:buSzPct val="75000"/>
        <a:buFont typeface="Wingdings" pitchFamily="2" charset="2"/>
        <a:buChar char="n"/>
        <a:defRPr sz="2000" kern="1200">
          <a:solidFill>
            <a:srgbClr val="595959"/>
          </a:solidFill>
          <a:latin typeface="+mn-lt"/>
          <a:ea typeface="Geneva" pitchFamily="-112" charset="-128"/>
          <a:cs typeface="Geneva" pitchFamily="-112" charset="-128"/>
        </a:defRPr>
      </a:lvl1pPr>
      <a:lvl2pPr marL="457200" indent="-228600" algn="l" rtl="0" eaLnBrk="1" fontAlgn="base" hangingPunct="1">
        <a:spcBef>
          <a:spcPts val="600"/>
        </a:spcBef>
        <a:spcAft>
          <a:spcPct val="0"/>
        </a:spcAft>
        <a:buClr>
          <a:srgbClr val="7DD074"/>
        </a:buClr>
        <a:buSzPct val="75000"/>
        <a:buFont typeface="Wingdings" pitchFamily="2" charset="2"/>
        <a:buChar char="n"/>
        <a:defRPr kern="1200">
          <a:solidFill>
            <a:srgbClr val="595959"/>
          </a:solidFill>
          <a:latin typeface="+mn-lt"/>
          <a:ea typeface="Geneva" pitchFamily="-112" charset="-128"/>
          <a:cs typeface="+mn-cs"/>
        </a:defRPr>
      </a:lvl2pPr>
      <a:lvl3pPr marL="685800" indent="-228600" algn="l" rtl="0" eaLnBrk="1" fontAlgn="base" hangingPunct="1">
        <a:spcBef>
          <a:spcPts val="600"/>
        </a:spcBef>
        <a:spcAft>
          <a:spcPct val="0"/>
        </a:spcAft>
        <a:buClr>
          <a:schemeClr val="accent1"/>
        </a:buClr>
        <a:buSzPct val="75000"/>
        <a:buFont typeface="Wingdings" pitchFamily="2" charset="2"/>
        <a:buChar char="n"/>
        <a:defRPr kern="1200">
          <a:solidFill>
            <a:srgbClr val="595959"/>
          </a:solidFill>
          <a:latin typeface="+mn-lt"/>
          <a:ea typeface="Geneva" pitchFamily="-112" charset="-128"/>
          <a:cs typeface="+mn-cs"/>
        </a:defRPr>
      </a:lvl3pPr>
      <a:lvl4pPr marL="914400" indent="-228600" algn="l" rtl="0" eaLnBrk="1" fontAlgn="base" hangingPunct="1">
        <a:spcBef>
          <a:spcPts val="600"/>
        </a:spcBef>
        <a:spcAft>
          <a:spcPct val="0"/>
        </a:spcAft>
        <a:buClr>
          <a:srgbClr val="7DD074"/>
        </a:buClr>
        <a:buSzPct val="75000"/>
        <a:buFont typeface="Wingdings" pitchFamily="2" charset="2"/>
        <a:buChar char="n"/>
        <a:defRPr kern="1200">
          <a:solidFill>
            <a:srgbClr val="595959"/>
          </a:solidFill>
          <a:latin typeface="+mn-lt"/>
          <a:ea typeface="Geneva" pitchFamily="-112" charset="-128"/>
          <a:cs typeface="+mn-cs"/>
        </a:defRPr>
      </a:lvl4pPr>
      <a:lvl5pPr marL="1143000" indent="-228600" algn="l" rtl="0" eaLnBrk="1" fontAlgn="base" hangingPunct="1">
        <a:spcBef>
          <a:spcPts val="600"/>
        </a:spcBef>
        <a:spcAft>
          <a:spcPct val="0"/>
        </a:spcAft>
        <a:buClr>
          <a:schemeClr val="accent1"/>
        </a:buClr>
        <a:buSzPct val="75000"/>
        <a:buFont typeface="Wingdings" pitchFamily="2" charset="2"/>
        <a:buChar char="n"/>
        <a:defRPr kern="1200">
          <a:solidFill>
            <a:srgbClr val="595959"/>
          </a:solidFill>
          <a:latin typeface="+mn-lt"/>
          <a:ea typeface="Geneva"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47700" y="484188"/>
            <a:ext cx="7407275"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71" r:id="rId1"/>
  </p:sldLayoutIdLst>
  <p:txStyles>
    <p:titleStyle>
      <a:lvl1pPr algn="l" defTabSz="457200" rtl="0" eaLnBrk="0" fontAlgn="base" hangingPunct="0">
        <a:spcBef>
          <a:spcPct val="0"/>
        </a:spcBef>
        <a:spcAft>
          <a:spcPct val="0"/>
        </a:spcAft>
        <a:defRPr sz="3400" kern="1200">
          <a:solidFill>
            <a:schemeClr val="accent1"/>
          </a:solidFill>
          <a:latin typeface="Rockwell"/>
          <a:ea typeface="Geneva" pitchFamily="-112" charset="-128"/>
          <a:cs typeface="Rockwell"/>
        </a:defRPr>
      </a:lvl1pPr>
      <a:lvl2pPr algn="l" defTabSz="457200" rtl="0" eaLnBrk="0" fontAlgn="base" hangingPunct="0">
        <a:spcBef>
          <a:spcPct val="0"/>
        </a:spcBef>
        <a:spcAft>
          <a:spcPct val="0"/>
        </a:spcAft>
        <a:defRPr sz="3400">
          <a:solidFill>
            <a:schemeClr val="accent1"/>
          </a:solidFill>
          <a:latin typeface="Rockwell" pitchFamily="-112" charset="0"/>
          <a:ea typeface="Geneva" pitchFamily="-112" charset="-128"/>
          <a:cs typeface="Rockwell" pitchFamily="-112" charset="0"/>
        </a:defRPr>
      </a:lvl2pPr>
      <a:lvl3pPr algn="l" defTabSz="457200" rtl="0" eaLnBrk="0" fontAlgn="base" hangingPunct="0">
        <a:spcBef>
          <a:spcPct val="0"/>
        </a:spcBef>
        <a:spcAft>
          <a:spcPct val="0"/>
        </a:spcAft>
        <a:defRPr sz="3400">
          <a:solidFill>
            <a:schemeClr val="accent1"/>
          </a:solidFill>
          <a:latin typeface="Rockwell" pitchFamily="-112" charset="0"/>
          <a:ea typeface="Geneva" pitchFamily="-112" charset="-128"/>
          <a:cs typeface="Rockwell" pitchFamily="-112" charset="0"/>
        </a:defRPr>
      </a:lvl3pPr>
      <a:lvl4pPr algn="l" defTabSz="457200" rtl="0" eaLnBrk="0" fontAlgn="base" hangingPunct="0">
        <a:spcBef>
          <a:spcPct val="0"/>
        </a:spcBef>
        <a:spcAft>
          <a:spcPct val="0"/>
        </a:spcAft>
        <a:defRPr sz="3400">
          <a:solidFill>
            <a:schemeClr val="accent1"/>
          </a:solidFill>
          <a:latin typeface="Rockwell" pitchFamily="-112" charset="0"/>
          <a:ea typeface="Geneva" pitchFamily="-112" charset="-128"/>
          <a:cs typeface="Rockwell" pitchFamily="-112" charset="0"/>
        </a:defRPr>
      </a:lvl4pPr>
      <a:lvl5pPr algn="l" defTabSz="457200" rtl="0" eaLnBrk="0" fontAlgn="base" hangingPunct="0">
        <a:spcBef>
          <a:spcPct val="0"/>
        </a:spcBef>
        <a:spcAft>
          <a:spcPct val="0"/>
        </a:spcAft>
        <a:defRPr sz="3400">
          <a:solidFill>
            <a:schemeClr val="accent1"/>
          </a:solidFill>
          <a:latin typeface="Rockwell" pitchFamily="-112" charset="0"/>
          <a:ea typeface="Geneva" pitchFamily="-112" charset="-128"/>
          <a:cs typeface="Rockwell" pitchFamily="-112" charset="0"/>
        </a:defRPr>
      </a:lvl5pPr>
      <a:lvl6pPr marL="457200" algn="l" defTabSz="457200" rtl="0" fontAlgn="base">
        <a:spcBef>
          <a:spcPct val="0"/>
        </a:spcBef>
        <a:spcAft>
          <a:spcPct val="0"/>
        </a:spcAft>
        <a:defRPr sz="3400">
          <a:solidFill>
            <a:schemeClr val="accent1"/>
          </a:solidFill>
          <a:latin typeface="Rockwell" pitchFamily="-112" charset="0"/>
          <a:ea typeface="Geneva" pitchFamily="-112" charset="-128"/>
        </a:defRPr>
      </a:lvl6pPr>
      <a:lvl7pPr marL="914400" algn="l" defTabSz="457200" rtl="0" fontAlgn="base">
        <a:spcBef>
          <a:spcPct val="0"/>
        </a:spcBef>
        <a:spcAft>
          <a:spcPct val="0"/>
        </a:spcAft>
        <a:defRPr sz="3400">
          <a:solidFill>
            <a:schemeClr val="accent1"/>
          </a:solidFill>
          <a:latin typeface="Rockwell" pitchFamily="-112" charset="0"/>
          <a:ea typeface="Geneva" pitchFamily="-112" charset="-128"/>
        </a:defRPr>
      </a:lvl7pPr>
      <a:lvl8pPr marL="1371600" algn="l" defTabSz="457200" rtl="0" fontAlgn="base">
        <a:spcBef>
          <a:spcPct val="0"/>
        </a:spcBef>
        <a:spcAft>
          <a:spcPct val="0"/>
        </a:spcAft>
        <a:defRPr sz="3400">
          <a:solidFill>
            <a:schemeClr val="accent1"/>
          </a:solidFill>
          <a:latin typeface="Rockwell" pitchFamily="-112" charset="0"/>
          <a:ea typeface="Geneva" pitchFamily="-112" charset="-128"/>
        </a:defRPr>
      </a:lvl8pPr>
      <a:lvl9pPr marL="1828800" algn="l" defTabSz="457200" rtl="0" fontAlgn="base">
        <a:spcBef>
          <a:spcPct val="0"/>
        </a:spcBef>
        <a:spcAft>
          <a:spcPct val="0"/>
        </a:spcAft>
        <a:defRPr sz="3400">
          <a:solidFill>
            <a:schemeClr val="accent1"/>
          </a:solidFill>
          <a:latin typeface="Rockwell" pitchFamily="-112" charset="0"/>
          <a:ea typeface="Geneva"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pitchFamily="-112" charset="-128"/>
          <a:cs typeface="Geneva"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Code Council (ICC)</a:t>
            </a:r>
            <a:br>
              <a:rPr lang="en-US" dirty="0" smtClean="0"/>
            </a:br>
            <a:r>
              <a:rPr lang="en-US" dirty="0" smtClean="0"/>
              <a:t/>
            </a:r>
            <a:br>
              <a:rPr lang="en-US" dirty="0" smtClean="0"/>
            </a:br>
            <a:r>
              <a:rPr lang="en-US" dirty="0" smtClean="0"/>
              <a:t/>
            </a:r>
            <a:br>
              <a:rPr lang="en-US" dirty="0" smtClean="0"/>
            </a:br>
            <a:endParaRPr lang="en-US" dirty="0"/>
          </a:p>
        </p:txBody>
      </p:sp>
      <p:sp>
        <p:nvSpPr>
          <p:cNvPr id="4" name="Content Placeholder 2"/>
          <p:cNvSpPr txBox="1">
            <a:spLocks/>
          </p:cNvSpPr>
          <p:nvPr/>
        </p:nvSpPr>
        <p:spPr bwMode="auto">
          <a:xfrm>
            <a:off x="594358" y="1451610"/>
            <a:ext cx="7017403" cy="44645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Geneva" pitchFamily="-112" charset="-128"/>
                <a:cs typeface="Geneva" pitchFamily="-112" charset="-128"/>
              </a:defRPr>
            </a:lvl1pPr>
            <a:lvl2pPr marL="457200" indent="-228600" algn="l" rtl="0" eaLnBrk="0" fontAlgn="base" hangingPunct="0">
              <a:spcBef>
                <a:spcPts val="600"/>
              </a:spcBef>
              <a:spcAft>
                <a:spcPct val="0"/>
              </a:spcAft>
              <a:buClr>
                <a:srgbClr val="7DD074"/>
              </a:buClr>
              <a:buSzPct val="75000"/>
              <a:buFont typeface="Wingdings" pitchFamily="2" charset="2"/>
              <a:buChar char="n"/>
              <a:defRPr kern="1200">
                <a:solidFill>
                  <a:srgbClr val="595959"/>
                </a:solidFill>
                <a:latin typeface="+mn-lt"/>
                <a:ea typeface="Geneva" pitchFamily="-112"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Geneva" pitchFamily="-112" charset="-128"/>
                <a:cs typeface="+mn-cs"/>
              </a:defRPr>
            </a:lvl3pPr>
            <a:lvl4pPr marL="914400" indent="-228600" algn="l" rtl="0" eaLnBrk="0" fontAlgn="base" hangingPunct="0">
              <a:spcBef>
                <a:spcPts val="600"/>
              </a:spcBef>
              <a:spcAft>
                <a:spcPct val="0"/>
              </a:spcAft>
              <a:buClr>
                <a:srgbClr val="7DD074"/>
              </a:buClr>
              <a:buSzPct val="75000"/>
              <a:buFont typeface="Wingdings" pitchFamily="2" charset="2"/>
              <a:buChar char="n"/>
              <a:defRPr kern="1200">
                <a:solidFill>
                  <a:srgbClr val="595959"/>
                </a:solidFill>
                <a:latin typeface="+mn-lt"/>
                <a:ea typeface="Geneva" pitchFamily="-112"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Geneva"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70000"/>
              </a:lnSpc>
              <a:spcBef>
                <a:spcPts val="1400"/>
              </a:spcBef>
              <a:buSzPct val="80000"/>
              <a:buFont typeface="Wingdings" pitchFamily="2" charset="2"/>
              <a:buChar char=""/>
            </a:pPr>
            <a:r>
              <a:rPr lang="en-US" sz="2800" dirty="0" smtClean="0"/>
              <a:t>Non-profit member </a:t>
            </a:r>
            <a:r>
              <a:rPr lang="en-US" sz="2800" dirty="0"/>
              <a:t>focused </a:t>
            </a:r>
            <a:r>
              <a:rPr lang="en-US" sz="2800" dirty="0" smtClean="0"/>
              <a:t>association </a:t>
            </a:r>
            <a:endParaRPr lang="en-US" sz="2800" dirty="0"/>
          </a:p>
          <a:p>
            <a:pPr lvl="1" eaLnBrk="1" hangingPunct="1">
              <a:lnSpc>
                <a:spcPct val="70000"/>
              </a:lnSpc>
              <a:spcBef>
                <a:spcPts val="1400"/>
              </a:spcBef>
              <a:buSzPct val="80000"/>
              <a:buFont typeface="Wingdings" pitchFamily="2" charset="2"/>
              <a:buChar char=""/>
            </a:pPr>
            <a:r>
              <a:rPr lang="en-US" sz="2600" dirty="0"/>
              <a:t>Approximately 50,000 members</a:t>
            </a:r>
          </a:p>
          <a:p>
            <a:pPr lvl="1" eaLnBrk="1" hangingPunct="1">
              <a:lnSpc>
                <a:spcPct val="70000"/>
              </a:lnSpc>
              <a:spcBef>
                <a:spcPts val="1400"/>
              </a:spcBef>
              <a:buSzPct val="80000"/>
              <a:buFont typeface="Wingdings" pitchFamily="2" charset="2"/>
              <a:buChar char=""/>
            </a:pPr>
            <a:r>
              <a:rPr lang="en-US" sz="2600" dirty="0"/>
              <a:t>Develops the </a:t>
            </a:r>
            <a:r>
              <a:rPr lang="en-US" sz="2600" dirty="0" smtClean="0"/>
              <a:t>I-Codes (15 codes)</a:t>
            </a:r>
            <a:endParaRPr lang="en-US" sz="2600" dirty="0"/>
          </a:p>
          <a:p>
            <a:pPr eaLnBrk="1" hangingPunct="1">
              <a:lnSpc>
                <a:spcPct val="70000"/>
              </a:lnSpc>
              <a:spcBef>
                <a:spcPts val="1400"/>
              </a:spcBef>
              <a:buSzPct val="80000"/>
              <a:buFont typeface="Wingdings" pitchFamily="2" charset="2"/>
              <a:buChar char=""/>
            </a:pPr>
            <a:r>
              <a:rPr lang="en-US" sz="2800" dirty="0" smtClean="0"/>
              <a:t>Established in 1994</a:t>
            </a:r>
          </a:p>
          <a:p>
            <a:pPr lvl="1" eaLnBrk="1" hangingPunct="1">
              <a:lnSpc>
                <a:spcPct val="70000"/>
              </a:lnSpc>
              <a:spcBef>
                <a:spcPts val="1400"/>
              </a:spcBef>
              <a:buSzPct val="80000"/>
              <a:buFont typeface="Wingdings" pitchFamily="2" charset="2"/>
              <a:buChar char=""/>
            </a:pPr>
            <a:r>
              <a:rPr lang="en-US" sz="2600" dirty="0" smtClean="0"/>
              <a:t>Combined BOCA, ICBO, &amp; SBCCI</a:t>
            </a:r>
          </a:p>
          <a:p>
            <a:pPr lvl="1" eaLnBrk="1" hangingPunct="1">
              <a:lnSpc>
                <a:spcPct val="70000"/>
              </a:lnSpc>
              <a:spcBef>
                <a:spcPts val="1400"/>
              </a:spcBef>
              <a:buSzPct val="80000"/>
              <a:buFont typeface="Wingdings" pitchFamily="2" charset="2"/>
              <a:buChar char=""/>
            </a:pPr>
            <a:r>
              <a:rPr lang="en-US" sz="2600" dirty="0" smtClean="0"/>
              <a:t>First I-Code edition in 2000</a:t>
            </a:r>
          </a:p>
          <a:p>
            <a:pPr eaLnBrk="1" hangingPunct="1">
              <a:lnSpc>
                <a:spcPct val="70000"/>
              </a:lnSpc>
              <a:spcBef>
                <a:spcPts val="1400"/>
              </a:spcBef>
              <a:buSzPct val="80000"/>
              <a:buFont typeface="Wingdings" pitchFamily="2" charset="2"/>
              <a:buChar char=""/>
            </a:pPr>
            <a:r>
              <a:rPr lang="en-US" sz="2800" dirty="0" smtClean="0"/>
              <a:t>Utilizes Governmental Consensus Process to develop I-Codes</a:t>
            </a:r>
          </a:p>
          <a:p>
            <a:pPr eaLnBrk="1" hangingPunct="1">
              <a:lnSpc>
                <a:spcPct val="70000"/>
              </a:lnSpc>
              <a:spcBef>
                <a:spcPts val="1400"/>
              </a:spcBef>
              <a:buSzPct val="80000"/>
              <a:buFont typeface="Wingdings" pitchFamily="2" charset="2"/>
              <a:buChar char=""/>
            </a:pPr>
            <a:r>
              <a:rPr lang="en-US" sz="2800" dirty="0" smtClean="0"/>
              <a:t>Training/education &amp; Certification</a:t>
            </a:r>
          </a:p>
          <a:p>
            <a:pPr lvl="1" eaLnBrk="1" hangingPunct="1">
              <a:lnSpc>
                <a:spcPct val="70000"/>
              </a:lnSpc>
              <a:spcBef>
                <a:spcPts val="1400"/>
              </a:spcBef>
              <a:buSzPct val="80000"/>
              <a:buFont typeface="Wingdings" pitchFamily="2" charset="2"/>
              <a:buChar char=""/>
            </a:pPr>
            <a:endParaRPr lang="en-US" sz="2600" dirty="0" smtClean="0"/>
          </a:p>
          <a:p>
            <a:pPr lvl="1" eaLnBrk="1" hangingPunct="1">
              <a:lnSpc>
                <a:spcPct val="70000"/>
              </a:lnSpc>
              <a:spcBef>
                <a:spcPts val="1400"/>
              </a:spcBef>
              <a:buSzPct val="80000"/>
              <a:buFont typeface="Wingdings" pitchFamily="2" charset="2"/>
              <a:buChar char=""/>
            </a:pPr>
            <a:endParaRPr lang="en-US" sz="2400" dirty="0"/>
          </a:p>
        </p:txBody>
      </p:sp>
    </p:spTree>
    <p:extLst>
      <p:ext uri="{BB962C8B-B14F-4D97-AF65-F5344CB8AC3E}">
        <p14:creationId xmlns:p14="http://schemas.microsoft.com/office/powerpoint/2010/main" val="3817485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sky.jpg"/>
          <p:cNvPicPr>
            <a:picLocks noChangeAspect="1"/>
          </p:cNvPicPr>
          <p:nvPr/>
        </p:nvPicPr>
        <p:blipFill>
          <a:blip r:embed="rId3" cstate="print"/>
          <a:srcRect/>
          <a:stretch>
            <a:fillRect/>
          </a:stretch>
        </p:blipFill>
        <p:spPr>
          <a:xfrm>
            <a:off x="0" y="5545777"/>
            <a:ext cx="9144000" cy="1312223"/>
          </a:xfrm>
          <a:prstGeom prst="rect">
            <a:avLst/>
          </a:prstGeom>
        </p:spPr>
      </p:pic>
      <p:sp>
        <p:nvSpPr>
          <p:cNvPr id="3" name="Title 2"/>
          <p:cNvSpPr>
            <a:spLocks noGrp="1"/>
          </p:cNvSpPr>
          <p:nvPr>
            <p:ph type="title" idx="4294967295"/>
          </p:nvPr>
        </p:nvSpPr>
        <p:spPr>
          <a:xfrm>
            <a:off x="288758" y="472157"/>
            <a:ext cx="7407275" cy="1116012"/>
          </a:xfrm>
        </p:spPr>
        <p:txBody>
          <a:bodyPr/>
          <a:lstStyle/>
          <a:p>
            <a:r>
              <a:rPr lang="en-US" dirty="0" smtClean="0"/>
              <a:t>Chapter 8: Indoor Environmental Quality and Comfort</a:t>
            </a:r>
            <a:endParaRPr lang="en-US" dirty="0"/>
          </a:p>
        </p:txBody>
      </p:sp>
      <p:sp>
        <p:nvSpPr>
          <p:cNvPr id="4" name="Content Placeholder 3"/>
          <p:cNvSpPr>
            <a:spLocks noGrp="1"/>
          </p:cNvSpPr>
          <p:nvPr>
            <p:ph sz="half" idx="4294967295"/>
          </p:nvPr>
        </p:nvSpPr>
        <p:spPr>
          <a:xfrm>
            <a:off x="757990" y="1733300"/>
            <a:ext cx="3508375" cy="3616325"/>
          </a:xfrm>
        </p:spPr>
        <p:txBody>
          <a:bodyPr>
            <a:normAutofit/>
          </a:bodyPr>
          <a:lstStyle/>
          <a:p>
            <a:r>
              <a:rPr lang="en-US" dirty="0" smtClean="0">
                <a:solidFill>
                  <a:schemeClr val="tx1">
                    <a:lumMod val="65000"/>
                    <a:lumOff val="35000"/>
                  </a:schemeClr>
                </a:solidFill>
              </a:rPr>
              <a:t>Indoor Air Quality Management Plan Required</a:t>
            </a:r>
          </a:p>
          <a:p>
            <a:r>
              <a:rPr lang="en-US" dirty="0" smtClean="0">
                <a:solidFill>
                  <a:schemeClr val="tx1">
                    <a:lumMod val="65000"/>
                    <a:lumOff val="35000"/>
                  </a:schemeClr>
                </a:solidFill>
              </a:rPr>
              <a:t>HVAC &amp; Air-handling systems</a:t>
            </a:r>
          </a:p>
          <a:p>
            <a:pPr lvl="1"/>
            <a:r>
              <a:rPr lang="en-US" dirty="0" smtClean="0"/>
              <a:t>Air-handling system access</a:t>
            </a:r>
          </a:p>
          <a:p>
            <a:pPr lvl="1"/>
            <a:r>
              <a:rPr lang="en-US" dirty="0" smtClean="0"/>
              <a:t>Durability and </a:t>
            </a:r>
            <a:r>
              <a:rPr lang="en-US" dirty="0" err="1" smtClean="0"/>
              <a:t>cleanability</a:t>
            </a:r>
            <a:endParaRPr lang="en-US" dirty="0" smtClean="0"/>
          </a:p>
          <a:p>
            <a:pPr lvl="1"/>
            <a:r>
              <a:rPr lang="en-US" dirty="0" smtClean="0"/>
              <a:t>Filters</a:t>
            </a:r>
          </a:p>
          <a:p>
            <a:pPr lvl="1"/>
            <a:r>
              <a:rPr lang="en-US" dirty="0" smtClean="0"/>
              <a:t>Ventilation requirements</a:t>
            </a:r>
          </a:p>
          <a:p>
            <a:pPr lvl="1"/>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p:txBody>
      </p:sp>
      <p:sp>
        <p:nvSpPr>
          <p:cNvPr id="5" name="Content Placeholder 4"/>
          <p:cNvSpPr>
            <a:spLocks noGrp="1"/>
          </p:cNvSpPr>
          <p:nvPr>
            <p:ph sz="half" idx="4294967295"/>
          </p:nvPr>
        </p:nvSpPr>
        <p:spPr>
          <a:xfrm>
            <a:off x="4379494" y="1745332"/>
            <a:ext cx="3657600" cy="3704973"/>
          </a:xfrm>
        </p:spPr>
        <p:txBody>
          <a:bodyPr>
            <a:normAutofit/>
          </a:bodyPr>
          <a:lstStyle/>
          <a:p>
            <a:r>
              <a:rPr lang="en-US" sz="1800" dirty="0" smtClean="0"/>
              <a:t>Prohibits smoking in buildings</a:t>
            </a:r>
          </a:p>
          <a:p>
            <a:r>
              <a:rPr lang="en-US" sz="1800" dirty="0" smtClean="0"/>
              <a:t>IAQ construction phase requirements</a:t>
            </a:r>
            <a:endParaRPr lang="en-US" sz="1800" dirty="0"/>
          </a:p>
          <a:p>
            <a:r>
              <a:rPr lang="en-US" sz="1800" dirty="0" smtClean="0">
                <a:solidFill>
                  <a:schemeClr val="tx1">
                    <a:lumMod val="65000"/>
                    <a:lumOff val="35000"/>
                  </a:schemeClr>
                </a:solidFill>
              </a:rPr>
              <a:t>IAQ &amp; pollutant control measures </a:t>
            </a:r>
          </a:p>
          <a:p>
            <a:r>
              <a:rPr lang="en-US" sz="1800" dirty="0" smtClean="0">
                <a:solidFill>
                  <a:schemeClr val="tx1">
                    <a:lumMod val="65000"/>
                    <a:lumOff val="35000"/>
                  </a:schemeClr>
                </a:solidFill>
              </a:rPr>
              <a:t>Material emissions limits </a:t>
            </a:r>
          </a:p>
          <a:p>
            <a:r>
              <a:rPr lang="en-US" sz="1800" dirty="0" smtClean="0">
                <a:solidFill>
                  <a:schemeClr val="tx1">
                    <a:lumMod val="65000"/>
                    <a:lumOff val="35000"/>
                  </a:schemeClr>
                </a:solidFill>
              </a:rPr>
              <a:t>Acoustics (Tied to T302.1)</a:t>
            </a:r>
          </a:p>
          <a:p>
            <a:r>
              <a:rPr lang="en-US" sz="1800" dirty="0" err="1" smtClean="0">
                <a:solidFill>
                  <a:schemeClr val="tx1">
                    <a:lumMod val="65000"/>
                    <a:lumOff val="35000"/>
                  </a:schemeClr>
                </a:solidFill>
              </a:rPr>
              <a:t>Daylighting</a:t>
            </a:r>
            <a:endParaRPr lang="en-US" sz="1800"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a:p>
        </p:txBody>
      </p:sp>
    </p:spTree>
    <p:extLst>
      <p:ext uri="{BB962C8B-B14F-4D97-AF65-F5344CB8AC3E}">
        <p14:creationId xmlns:p14="http://schemas.microsoft.com/office/powerpoint/2010/main" val="1225208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pe Mounting 2.jpg"/>
          <p:cNvPicPr>
            <a:picLocks noChangeAspect="1"/>
          </p:cNvPicPr>
          <p:nvPr/>
        </p:nvPicPr>
        <p:blipFill>
          <a:blip r:embed="rId3" cstate="print"/>
          <a:srcRect/>
          <a:stretch>
            <a:fillRect/>
          </a:stretch>
        </p:blipFill>
        <p:spPr>
          <a:xfrm>
            <a:off x="-25390" y="5516089"/>
            <a:ext cx="9169390" cy="1341911"/>
          </a:xfrm>
          <a:prstGeom prst="rect">
            <a:avLst/>
          </a:prstGeom>
        </p:spPr>
      </p:pic>
      <p:sp>
        <p:nvSpPr>
          <p:cNvPr id="3" name="Title 2"/>
          <p:cNvSpPr>
            <a:spLocks noGrp="1"/>
          </p:cNvSpPr>
          <p:nvPr>
            <p:ph type="title" idx="4294967295"/>
          </p:nvPr>
        </p:nvSpPr>
        <p:spPr>
          <a:xfrm>
            <a:off x="360948" y="375903"/>
            <a:ext cx="7407275" cy="1116012"/>
          </a:xfrm>
        </p:spPr>
        <p:txBody>
          <a:bodyPr/>
          <a:lstStyle/>
          <a:p>
            <a:r>
              <a:rPr lang="en-US" dirty="0" smtClean="0"/>
              <a:t>Chapter 9: Commissioning, Operations &amp; Maintenance</a:t>
            </a:r>
            <a:endParaRPr lang="en-US" dirty="0"/>
          </a:p>
        </p:txBody>
      </p:sp>
      <p:sp>
        <p:nvSpPr>
          <p:cNvPr id="4" name="Content Placeholder 3"/>
          <p:cNvSpPr>
            <a:spLocks noGrp="1"/>
          </p:cNvSpPr>
          <p:nvPr>
            <p:ph sz="half" idx="4294967295"/>
          </p:nvPr>
        </p:nvSpPr>
        <p:spPr>
          <a:xfrm>
            <a:off x="770021" y="1732547"/>
            <a:ext cx="3627438" cy="4132263"/>
          </a:xfrm>
        </p:spPr>
        <p:txBody>
          <a:bodyPr>
            <a:normAutofit/>
          </a:bodyPr>
          <a:lstStyle/>
          <a:p>
            <a:r>
              <a:rPr lang="en-US" dirty="0" smtClean="0">
                <a:solidFill>
                  <a:schemeClr val="tx1">
                    <a:lumMod val="65000"/>
                    <a:lumOff val="35000"/>
                  </a:schemeClr>
                </a:solidFill>
              </a:rPr>
              <a:t>Pre-occupancy inspection and testing</a:t>
            </a:r>
          </a:p>
          <a:p>
            <a:r>
              <a:rPr lang="en-US" dirty="0" smtClean="0">
                <a:solidFill>
                  <a:schemeClr val="tx1">
                    <a:lumMod val="65000"/>
                    <a:lumOff val="35000"/>
                  </a:schemeClr>
                </a:solidFill>
              </a:rPr>
              <a:t>Operation and maintenance manual</a:t>
            </a:r>
          </a:p>
          <a:p>
            <a:r>
              <a:rPr lang="en-US" dirty="0" smtClean="0">
                <a:solidFill>
                  <a:schemeClr val="tx1">
                    <a:lumMod val="65000"/>
                    <a:lumOff val="35000"/>
                  </a:schemeClr>
                </a:solidFill>
              </a:rPr>
              <a:t>Building maintenance schedules</a:t>
            </a:r>
          </a:p>
          <a:p>
            <a:r>
              <a:rPr lang="en-US" dirty="0" smtClean="0">
                <a:solidFill>
                  <a:schemeClr val="tx1">
                    <a:lumMod val="65000"/>
                    <a:lumOff val="35000"/>
                  </a:schemeClr>
                </a:solidFill>
              </a:rPr>
              <a:t>Addresses many issues beyond energy</a:t>
            </a:r>
          </a:p>
          <a:p>
            <a:pPr lvl="1"/>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p:txBody>
      </p:sp>
      <p:sp>
        <p:nvSpPr>
          <p:cNvPr id="5" name="Content Placeholder 4"/>
          <p:cNvSpPr>
            <a:spLocks noGrp="1"/>
          </p:cNvSpPr>
          <p:nvPr>
            <p:ph sz="half" idx="4294967295"/>
          </p:nvPr>
        </p:nvSpPr>
        <p:spPr>
          <a:xfrm>
            <a:off x="4770606" y="1684421"/>
            <a:ext cx="3627437" cy="4132263"/>
          </a:xfrm>
        </p:spPr>
        <p:txBody>
          <a:bodyPr>
            <a:normAutofit/>
          </a:bodyPr>
          <a:lstStyle/>
          <a:p>
            <a:r>
              <a:rPr lang="en-US" dirty="0" smtClean="0">
                <a:solidFill>
                  <a:schemeClr val="tx1">
                    <a:lumMod val="65000"/>
                    <a:lumOff val="35000"/>
                  </a:schemeClr>
                </a:solidFill>
              </a:rPr>
              <a:t>Commissioning (T903.1)</a:t>
            </a:r>
          </a:p>
          <a:p>
            <a:pPr lvl="1"/>
            <a:r>
              <a:rPr lang="en-US" sz="2000" dirty="0" smtClean="0">
                <a:solidFill>
                  <a:schemeClr val="tx1">
                    <a:lumMod val="65000"/>
                    <a:lumOff val="35000"/>
                  </a:schemeClr>
                </a:solidFill>
              </a:rPr>
              <a:t>List of items for which commissioning is required or encouraged</a:t>
            </a:r>
          </a:p>
          <a:p>
            <a:pPr lvl="1"/>
            <a:r>
              <a:rPr lang="en-US" sz="2000" dirty="0" smtClean="0">
                <a:solidFill>
                  <a:schemeClr val="tx1">
                    <a:lumMod val="65000"/>
                    <a:lumOff val="35000"/>
                  </a:schemeClr>
                </a:solidFill>
              </a:rPr>
              <a:t>Distinguishes between pre-occupancy and post-occupancy commissioning</a:t>
            </a:r>
          </a:p>
          <a:p>
            <a:pPr marL="0" indent="0">
              <a:buNone/>
            </a:pPr>
            <a:endParaRPr lang="en-US" sz="2400"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a:p>
        </p:txBody>
      </p:sp>
    </p:spTree>
    <p:extLst>
      <p:ext uri="{BB962C8B-B14F-4D97-AF65-F5344CB8AC3E}">
        <p14:creationId xmlns:p14="http://schemas.microsoft.com/office/powerpoint/2010/main" val="4150135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10: Existing Buildings</a:t>
            </a:r>
            <a:endParaRPr lang="en-US" dirty="0"/>
          </a:p>
        </p:txBody>
      </p:sp>
      <p:sp>
        <p:nvSpPr>
          <p:cNvPr id="4" name="Content Placeholder 3"/>
          <p:cNvSpPr>
            <a:spLocks noGrp="1"/>
          </p:cNvSpPr>
          <p:nvPr>
            <p:ph sz="half" idx="1"/>
          </p:nvPr>
        </p:nvSpPr>
        <p:spPr>
          <a:xfrm>
            <a:off x="659130" y="1291590"/>
            <a:ext cx="3674918" cy="3762467"/>
          </a:xfrm>
        </p:spPr>
        <p:txBody>
          <a:bodyPr>
            <a:normAutofit fontScale="92500" lnSpcReduction="20000"/>
          </a:bodyPr>
          <a:lstStyle/>
          <a:p>
            <a:r>
              <a:rPr lang="en-US" sz="2200" dirty="0" smtClean="0">
                <a:solidFill>
                  <a:schemeClr val="tx1">
                    <a:lumMod val="65000"/>
                    <a:lumOff val="35000"/>
                  </a:schemeClr>
                </a:solidFill>
              </a:rPr>
              <a:t>Alterations/renovations: </a:t>
            </a:r>
          </a:p>
          <a:p>
            <a:pPr lvl="1"/>
            <a:r>
              <a:rPr lang="en-US" sz="2200" dirty="0" smtClean="0">
                <a:solidFill>
                  <a:schemeClr val="tx1">
                    <a:lumMod val="65000"/>
                    <a:lumOff val="35000"/>
                  </a:schemeClr>
                </a:solidFill>
              </a:rPr>
              <a:t>Loosely based on IBC </a:t>
            </a:r>
            <a:r>
              <a:rPr lang="en-US" sz="2200" dirty="0" err="1" smtClean="0">
                <a:solidFill>
                  <a:schemeClr val="tx1">
                    <a:lumMod val="65000"/>
                    <a:lumOff val="35000"/>
                  </a:schemeClr>
                </a:solidFill>
              </a:rPr>
              <a:t>Ch</a:t>
            </a:r>
            <a:r>
              <a:rPr lang="en-US" sz="2200" dirty="0" smtClean="0">
                <a:solidFill>
                  <a:schemeClr val="tx1">
                    <a:lumMod val="65000"/>
                    <a:lumOff val="35000"/>
                  </a:schemeClr>
                </a:solidFill>
              </a:rPr>
              <a:t> 34.</a:t>
            </a:r>
          </a:p>
          <a:p>
            <a:pPr lvl="1"/>
            <a:r>
              <a:rPr lang="en-US" sz="2200" dirty="0" smtClean="0">
                <a:solidFill>
                  <a:schemeClr val="tx1">
                    <a:lumMod val="65000"/>
                    <a:lumOff val="35000"/>
                  </a:schemeClr>
                </a:solidFill>
              </a:rPr>
              <a:t>Whatever is changed must meet current </a:t>
            </a:r>
            <a:r>
              <a:rPr lang="en-US" sz="2200" dirty="0" err="1" smtClean="0">
                <a:solidFill>
                  <a:schemeClr val="tx1">
                    <a:lumMod val="65000"/>
                    <a:lumOff val="35000"/>
                  </a:schemeClr>
                </a:solidFill>
              </a:rPr>
              <a:t>IgCC</a:t>
            </a:r>
            <a:r>
              <a:rPr lang="en-US" sz="2200" dirty="0" smtClean="0">
                <a:solidFill>
                  <a:schemeClr val="tx1">
                    <a:lumMod val="65000"/>
                    <a:lumOff val="35000"/>
                  </a:schemeClr>
                </a:solidFill>
              </a:rPr>
              <a:t> requirements. </a:t>
            </a:r>
          </a:p>
          <a:p>
            <a:pPr lvl="1"/>
            <a:r>
              <a:rPr lang="en-US" sz="2200" dirty="0" smtClean="0">
                <a:solidFill>
                  <a:schemeClr val="tx1">
                    <a:lumMod val="65000"/>
                    <a:lumOff val="35000"/>
                  </a:schemeClr>
                </a:solidFill>
              </a:rPr>
              <a:t>Unaltered </a:t>
            </a:r>
            <a:r>
              <a:rPr lang="en-US" sz="2200" dirty="0">
                <a:solidFill>
                  <a:schemeClr val="tx1">
                    <a:lumMod val="65000"/>
                    <a:lumOff val="35000"/>
                  </a:schemeClr>
                </a:solidFill>
              </a:rPr>
              <a:t>components can remain as they </a:t>
            </a:r>
            <a:r>
              <a:rPr lang="en-US" sz="2200" dirty="0" smtClean="0">
                <a:solidFill>
                  <a:schemeClr val="tx1">
                    <a:lumMod val="65000"/>
                    <a:lumOff val="35000"/>
                  </a:schemeClr>
                </a:solidFill>
              </a:rPr>
              <a:t>are</a:t>
            </a:r>
          </a:p>
          <a:p>
            <a:pPr lvl="1"/>
            <a:r>
              <a:rPr lang="en-US" sz="2200" dirty="0" smtClean="0">
                <a:solidFill>
                  <a:schemeClr val="tx1">
                    <a:lumMod val="65000"/>
                    <a:lumOff val="35000"/>
                  </a:schemeClr>
                </a:solidFill>
              </a:rPr>
              <a:t>Requirements primarily related to energy &amp; water</a:t>
            </a:r>
          </a:p>
          <a:p>
            <a:pPr lvl="1"/>
            <a:r>
              <a:rPr lang="en-US" sz="2200" dirty="0" smtClean="0">
                <a:solidFill>
                  <a:schemeClr val="tx1">
                    <a:lumMod val="65000"/>
                    <a:lumOff val="35000"/>
                  </a:schemeClr>
                </a:solidFill>
              </a:rPr>
              <a:t>Capped at10% of the total cost of alterations &amp; other exceptions.</a:t>
            </a:r>
          </a:p>
          <a:p>
            <a:pPr lvl="1">
              <a:buNone/>
            </a:pPr>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p:txBody>
      </p:sp>
      <p:sp>
        <p:nvSpPr>
          <p:cNvPr id="5" name="Content Placeholder 4"/>
          <p:cNvSpPr>
            <a:spLocks noGrp="1"/>
          </p:cNvSpPr>
          <p:nvPr>
            <p:ph sz="half" idx="2"/>
          </p:nvPr>
        </p:nvSpPr>
        <p:spPr>
          <a:xfrm>
            <a:off x="4351751" y="1291590"/>
            <a:ext cx="3657600" cy="4117623"/>
          </a:xfrm>
        </p:spPr>
        <p:txBody>
          <a:bodyPr>
            <a:normAutofit lnSpcReduction="10000"/>
          </a:bodyPr>
          <a:lstStyle/>
          <a:p>
            <a:r>
              <a:rPr lang="en-US" sz="2000" dirty="0" smtClean="0">
                <a:solidFill>
                  <a:schemeClr val="tx1">
                    <a:lumMod val="65000"/>
                    <a:lumOff val="35000"/>
                  </a:schemeClr>
                </a:solidFill>
              </a:rPr>
              <a:t>Additions are treated much like new construction.</a:t>
            </a:r>
          </a:p>
          <a:p>
            <a:r>
              <a:rPr lang="en-US" sz="2000" dirty="0" smtClean="0">
                <a:solidFill>
                  <a:schemeClr val="tx1">
                    <a:lumMod val="65000"/>
                    <a:lumOff val="35000"/>
                  </a:schemeClr>
                </a:solidFill>
              </a:rPr>
              <a:t>Historic buildings exempted from many provisions</a:t>
            </a:r>
          </a:p>
          <a:p>
            <a:r>
              <a:rPr lang="en-US" sz="2000" dirty="0" smtClean="0">
                <a:solidFill>
                  <a:schemeClr val="tx1">
                    <a:lumMod val="65000"/>
                    <a:lumOff val="35000"/>
                  </a:schemeClr>
                </a:solidFill>
              </a:rPr>
              <a:t>Jurisdictions can choose to offer the evaluation of existing buildings for </a:t>
            </a:r>
            <a:r>
              <a:rPr lang="en-US" sz="2000" dirty="0" err="1" smtClean="0">
                <a:solidFill>
                  <a:schemeClr val="tx1">
                    <a:lumMod val="65000"/>
                    <a:lumOff val="35000"/>
                  </a:schemeClr>
                </a:solidFill>
              </a:rPr>
              <a:t>IgCC</a:t>
            </a:r>
            <a:r>
              <a:rPr lang="en-US" sz="2000" dirty="0" smtClean="0">
                <a:solidFill>
                  <a:schemeClr val="tx1">
                    <a:lumMod val="65000"/>
                    <a:lumOff val="35000"/>
                  </a:schemeClr>
                </a:solidFill>
              </a:rPr>
              <a:t> compliance.</a:t>
            </a:r>
          </a:p>
          <a:p>
            <a:r>
              <a:rPr lang="en-US" sz="2000" dirty="0">
                <a:solidFill>
                  <a:schemeClr val="tx1">
                    <a:lumMod val="65000"/>
                    <a:lumOff val="35000"/>
                  </a:schemeClr>
                </a:solidFill>
              </a:rPr>
              <a:t>Chapter 11 covers similar info for building sites.</a:t>
            </a:r>
          </a:p>
          <a:p>
            <a:endParaRPr lang="en-US" sz="2000"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a:p>
        </p:txBody>
      </p:sp>
      <p:pic>
        <p:nvPicPr>
          <p:cNvPr id="8" name="Picture 7" descr="5a18091r.jpg"/>
          <p:cNvPicPr>
            <a:picLocks noChangeAspect="1"/>
          </p:cNvPicPr>
          <p:nvPr/>
        </p:nvPicPr>
        <p:blipFill>
          <a:blip r:embed="rId3" cstate="print"/>
          <a:srcRect l="1466" t="32190" r="1466" b="45916"/>
          <a:stretch>
            <a:fillRect/>
          </a:stretch>
        </p:blipFill>
        <p:spPr>
          <a:xfrm>
            <a:off x="0" y="5409213"/>
            <a:ext cx="9144000" cy="1454729"/>
          </a:xfrm>
          <a:prstGeom prst="rect">
            <a:avLst/>
          </a:prstGeom>
        </p:spPr>
      </p:pic>
    </p:spTree>
    <p:extLst>
      <p:ext uri="{BB962C8B-B14F-4D97-AF65-F5344CB8AC3E}">
        <p14:creationId xmlns:p14="http://schemas.microsoft.com/office/powerpoint/2010/main" val="3882568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A: Project Electives</a:t>
            </a:r>
            <a:endParaRPr lang="en-US" dirty="0"/>
          </a:p>
        </p:txBody>
      </p:sp>
      <p:sp>
        <p:nvSpPr>
          <p:cNvPr id="4" name="Content Placeholder 3"/>
          <p:cNvSpPr>
            <a:spLocks noGrp="1"/>
          </p:cNvSpPr>
          <p:nvPr>
            <p:ph sz="half" idx="1"/>
          </p:nvPr>
        </p:nvSpPr>
        <p:spPr>
          <a:xfrm>
            <a:off x="659130" y="1405890"/>
            <a:ext cx="3674918" cy="3648167"/>
          </a:xfrm>
        </p:spPr>
        <p:txBody>
          <a:bodyPr>
            <a:normAutofit fontScale="85000" lnSpcReduction="20000"/>
          </a:bodyPr>
          <a:lstStyle/>
          <a:p>
            <a:r>
              <a:rPr lang="en-US" sz="2200" dirty="0" smtClean="0">
                <a:solidFill>
                  <a:schemeClr val="tx1">
                    <a:lumMod val="65000"/>
                    <a:lumOff val="35000"/>
                  </a:schemeClr>
                </a:solidFill>
              </a:rPr>
              <a:t>Encourages and recognizes construction that exceeds minimum code requirements. </a:t>
            </a:r>
          </a:p>
          <a:p>
            <a:r>
              <a:rPr lang="en-US" sz="2200" dirty="0" smtClean="0">
                <a:solidFill>
                  <a:schemeClr val="tx1">
                    <a:lumMod val="65000"/>
                    <a:lumOff val="35000"/>
                  </a:schemeClr>
                </a:solidFill>
              </a:rPr>
              <a:t>Encourages green practices that are difficult or impossible to mandate. (e.g., infill and brownfield site development).</a:t>
            </a:r>
          </a:p>
          <a:p>
            <a:r>
              <a:rPr lang="en-US" sz="2200" dirty="0" smtClean="0">
                <a:solidFill>
                  <a:schemeClr val="tx1">
                    <a:lumMod val="65000"/>
                    <a:lumOff val="35000"/>
                  </a:schemeClr>
                </a:solidFill>
              </a:rPr>
              <a:t>Encourages the implementation of practices that are not triggered by the code or mandated by the jurisdiction in Table 302.1.</a:t>
            </a:r>
          </a:p>
          <a:p>
            <a:pPr lvl="1"/>
            <a:endParaRPr lang="en-US" sz="2200" dirty="0">
              <a:solidFill>
                <a:schemeClr val="tx1">
                  <a:lumMod val="65000"/>
                  <a:lumOff val="35000"/>
                </a:schemeClr>
              </a:solidFill>
            </a:endParaRPr>
          </a:p>
          <a:p>
            <a:pPr lvl="1">
              <a:buNone/>
            </a:pPr>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p:txBody>
      </p:sp>
      <p:sp>
        <p:nvSpPr>
          <p:cNvPr id="5" name="Content Placeholder 4"/>
          <p:cNvSpPr>
            <a:spLocks noGrp="1"/>
          </p:cNvSpPr>
          <p:nvPr>
            <p:ph sz="half" idx="2"/>
          </p:nvPr>
        </p:nvSpPr>
        <p:spPr>
          <a:xfrm>
            <a:off x="4351751" y="1360171"/>
            <a:ext cx="3657600" cy="4049042"/>
          </a:xfrm>
        </p:spPr>
        <p:txBody>
          <a:bodyPr>
            <a:normAutofit/>
          </a:bodyPr>
          <a:lstStyle/>
          <a:p>
            <a:r>
              <a:rPr lang="en-US" dirty="0" smtClean="0">
                <a:solidFill>
                  <a:schemeClr val="tx1">
                    <a:lumMod val="65000"/>
                    <a:lumOff val="35000"/>
                  </a:schemeClr>
                </a:solidFill>
              </a:rPr>
              <a:t>Enforceable only where specifically adopted.</a:t>
            </a:r>
          </a:p>
          <a:p>
            <a:r>
              <a:rPr lang="en-US" dirty="0" smtClean="0">
                <a:solidFill>
                  <a:schemeClr val="tx1">
                    <a:lumMod val="65000"/>
                    <a:lumOff val="35000"/>
                  </a:schemeClr>
                </a:solidFill>
              </a:rPr>
              <a:t>The jurisdiction sets the minimum number of electives that must be complied with on all projects constructed in the jurisdiction.</a:t>
            </a:r>
          </a:p>
          <a:p>
            <a:r>
              <a:rPr lang="en-US" dirty="0" smtClean="0">
                <a:solidFill>
                  <a:schemeClr val="tx1">
                    <a:lumMod val="65000"/>
                    <a:lumOff val="35000"/>
                  </a:schemeClr>
                </a:solidFill>
              </a:rPr>
              <a:t>The owner or the owners representative select the specific project electives to be implemented on each project.</a:t>
            </a:r>
          </a:p>
          <a:p>
            <a:pPr marL="0" indent="0">
              <a:buNone/>
            </a:pPr>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a:p>
        </p:txBody>
      </p:sp>
      <p:pic>
        <p:nvPicPr>
          <p:cNvPr id="6" name="AA031501.jpg" descr="/Volumes/Data/IGCC powerpoint/AA031501.jpg"/>
          <p:cNvPicPr>
            <a:picLocks noChangeAspect="1"/>
          </p:cNvPicPr>
          <p:nvPr/>
        </p:nvPicPr>
        <p:blipFill>
          <a:blip r:embed="rId3" cstate="print"/>
          <a:srcRect/>
          <a:stretch>
            <a:fillRect/>
          </a:stretch>
        </p:blipFill>
        <p:spPr bwMode="auto">
          <a:xfrm>
            <a:off x="0" y="5409212"/>
            <a:ext cx="9173528" cy="1448787"/>
          </a:xfrm>
          <a:prstGeom prst="rect">
            <a:avLst/>
          </a:prstGeom>
          <a:noFill/>
          <a:ln w="9525">
            <a:noFill/>
            <a:miter lim="800000"/>
            <a:headEnd/>
            <a:tailEnd/>
          </a:ln>
        </p:spPr>
      </p:pic>
    </p:spTree>
    <p:extLst>
      <p:ext uri="{BB962C8B-B14F-4D97-AF65-F5344CB8AC3E}">
        <p14:creationId xmlns:p14="http://schemas.microsoft.com/office/powerpoint/2010/main" val="407508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bsite.jpg"/>
          <p:cNvPicPr>
            <a:picLocks noChangeAspect="1"/>
          </p:cNvPicPr>
          <p:nvPr/>
        </p:nvPicPr>
        <p:blipFill>
          <a:blip r:embed="rId3" cstate="print"/>
          <a:srcRect/>
          <a:stretch>
            <a:fillRect/>
          </a:stretch>
        </p:blipFill>
        <p:spPr bwMode="auto">
          <a:xfrm>
            <a:off x="1732289" y="1736220"/>
            <a:ext cx="5309861" cy="3990210"/>
          </a:xfrm>
          <a:prstGeom prst="rect">
            <a:avLst/>
          </a:prstGeom>
          <a:noFill/>
          <a:ln w="9525">
            <a:noFill/>
            <a:miter lim="800000"/>
            <a:headEnd/>
            <a:tailEnd/>
          </a:ln>
          <a:effectLst>
            <a:outerShdw dist="38100" dir="2700000" rotWithShape="0">
              <a:srgbClr val="808080">
                <a:alpha val="42999"/>
              </a:srgbClr>
            </a:outerShdw>
          </a:effectLst>
        </p:spPr>
      </p:pic>
      <p:sp>
        <p:nvSpPr>
          <p:cNvPr id="54275" name="Rectangle 2"/>
          <p:cNvSpPr>
            <a:spLocks noGrp="1" noChangeArrowheads="1"/>
          </p:cNvSpPr>
          <p:nvPr>
            <p:ph type="title" idx="4294967295"/>
          </p:nvPr>
        </p:nvSpPr>
        <p:spPr>
          <a:xfrm>
            <a:off x="1645444" y="242469"/>
            <a:ext cx="5853112" cy="1609725"/>
          </a:xfrm>
        </p:spPr>
        <p:txBody>
          <a:bodyPr/>
          <a:lstStyle/>
          <a:p>
            <a:pPr algn="ctr" eaLnBrk="1" hangingPunct="1"/>
            <a:r>
              <a:rPr lang="en-US" sz="3200" dirty="0" smtClean="0"/>
              <a:t>For more information see:</a:t>
            </a:r>
            <a:br>
              <a:rPr lang="en-US" sz="3200" dirty="0" smtClean="0"/>
            </a:br>
            <a:r>
              <a:rPr lang="en-US" sz="4200" dirty="0" smtClean="0"/>
              <a:t>www.iccsafe.org/igcc</a:t>
            </a:r>
            <a:r>
              <a:rPr lang="en-US" sz="3400" dirty="0" smtClean="0"/>
              <a:t/>
            </a:r>
            <a:br>
              <a:rPr lang="en-US" sz="3400" dirty="0" smtClean="0"/>
            </a:br>
            <a:endParaRPr lang="en-US" sz="3200" dirty="0" smtClean="0"/>
          </a:p>
        </p:txBody>
      </p:sp>
      <p:sp>
        <p:nvSpPr>
          <p:cNvPr id="5" name="Rectangle 2"/>
          <p:cNvSpPr>
            <a:spLocks noGrp="1" noChangeArrowheads="1"/>
          </p:cNvSpPr>
          <p:nvPr>
            <p:ph type="title" idx="4294967295"/>
          </p:nvPr>
        </p:nvSpPr>
        <p:spPr>
          <a:xfrm>
            <a:off x="1495676" y="5030369"/>
            <a:ext cx="5853112" cy="1609725"/>
          </a:xfrm>
        </p:spPr>
        <p:txBody>
          <a:bodyPr/>
          <a:lstStyle/>
          <a:p>
            <a:pPr algn="ctr" eaLnBrk="1" hangingPunct="1"/>
            <a:r>
              <a:rPr lang="en-US" sz="3400" dirty="0" smtClean="0"/>
              <a:t/>
            </a:r>
            <a:br>
              <a:rPr lang="en-US" sz="3400" dirty="0" smtClean="0"/>
            </a:br>
            <a:endParaRPr lang="en-US" sz="3200" dirty="0" smtClean="0"/>
          </a:p>
        </p:txBody>
      </p:sp>
      <p:pic>
        <p:nvPicPr>
          <p:cNvPr id="3074" name="Picture 2" descr="\\iccwhfs\MktgPubs\Mktg\_2012_Campaigns\12-618_Products\12_2012_I-Codes\12-06135_IgCC_Powerpoint\igcc_webpage_040912.jpg"/>
          <p:cNvPicPr>
            <a:picLocks noChangeAspect="1" noChangeArrowheads="1"/>
          </p:cNvPicPr>
          <p:nvPr/>
        </p:nvPicPr>
        <p:blipFill rotWithShape="1">
          <a:blip r:embed="rId4">
            <a:extLst>
              <a:ext uri="{28A0092B-C50C-407E-A947-70E740481C1C}">
                <a14:useLocalDpi xmlns:a14="http://schemas.microsoft.com/office/drawing/2010/main" val="0"/>
              </a:ext>
            </a:extLst>
          </a:blip>
          <a:srcRect b="9609"/>
          <a:stretch/>
        </p:blipFill>
        <p:spPr bwMode="auto">
          <a:xfrm>
            <a:off x="1681320" y="1509203"/>
            <a:ext cx="5781361" cy="434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69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IgCC</a:t>
            </a:r>
            <a:r>
              <a:rPr lang="en-US" dirty="0" smtClean="0"/>
              <a:t> - History</a:t>
            </a:r>
            <a:br>
              <a:rPr lang="en-US" dirty="0" smtClean="0"/>
            </a:br>
            <a:r>
              <a:rPr lang="en-US" dirty="0" smtClean="0"/>
              <a:t/>
            </a:r>
            <a:br>
              <a:rPr lang="en-US" dirty="0" smtClean="0"/>
            </a:br>
            <a:endParaRPr lang="en-US" dirty="0"/>
          </a:p>
        </p:txBody>
      </p:sp>
      <p:sp>
        <p:nvSpPr>
          <p:cNvPr id="4" name="Content Placeholder 2"/>
          <p:cNvSpPr txBox="1">
            <a:spLocks/>
          </p:cNvSpPr>
          <p:nvPr/>
        </p:nvSpPr>
        <p:spPr bwMode="auto">
          <a:xfrm>
            <a:off x="594358" y="1451610"/>
            <a:ext cx="7017403" cy="44645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Geneva" pitchFamily="-112" charset="-128"/>
                <a:cs typeface="Geneva" pitchFamily="-112" charset="-128"/>
              </a:defRPr>
            </a:lvl1pPr>
            <a:lvl2pPr marL="457200" indent="-228600" algn="l" rtl="0" eaLnBrk="0" fontAlgn="base" hangingPunct="0">
              <a:spcBef>
                <a:spcPts val="600"/>
              </a:spcBef>
              <a:spcAft>
                <a:spcPct val="0"/>
              </a:spcAft>
              <a:buClr>
                <a:srgbClr val="7DD074"/>
              </a:buClr>
              <a:buSzPct val="75000"/>
              <a:buFont typeface="Wingdings" pitchFamily="2" charset="2"/>
              <a:buChar char="n"/>
              <a:defRPr kern="1200">
                <a:solidFill>
                  <a:srgbClr val="595959"/>
                </a:solidFill>
                <a:latin typeface="+mn-lt"/>
                <a:ea typeface="Geneva" pitchFamily="-112" charset="-128"/>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Geneva" pitchFamily="-112" charset="-128"/>
                <a:cs typeface="+mn-cs"/>
              </a:defRPr>
            </a:lvl3pPr>
            <a:lvl4pPr marL="914400" indent="-228600" algn="l" rtl="0" eaLnBrk="0" fontAlgn="base" hangingPunct="0">
              <a:spcBef>
                <a:spcPts val="600"/>
              </a:spcBef>
              <a:spcAft>
                <a:spcPct val="0"/>
              </a:spcAft>
              <a:buClr>
                <a:srgbClr val="7DD074"/>
              </a:buClr>
              <a:buSzPct val="75000"/>
              <a:buFont typeface="Wingdings" pitchFamily="2" charset="2"/>
              <a:buChar char="n"/>
              <a:defRPr kern="1200">
                <a:solidFill>
                  <a:srgbClr val="595959"/>
                </a:solidFill>
                <a:latin typeface="+mn-lt"/>
                <a:ea typeface="Geneva" pitchFamily="-112" charset="-128"/>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Geneva"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eaLnBrk="1" hangingPunct="1">
              <a:lnSpc>
                <a:spcPct val="70000"/>
              </a:lnSpc>
              <a:spcBef>
                <a:spcPts val="1400"/>
              </a:spcBef>
              <a:buSzPct val="80000"/>
              <a:buFont typeface="Wingdings" pitchFamily="2" charset="2"/>
              <a:buChar char=""/>
            </a:pPr>
            <a:r>
              <a:rPr lang="en-US" sz="2600" dirty="0" smtClean="0"/>
              <a:t>2009: Research and development of </a:t>
            </a:r>
            <a:r>
              <a:rPr lang="en-US" sz="2600" dirty="0" err="1" smtClean="0"/>
              <a:t>IgCC</a:t>
            </a:r>
            <a:endParaRPr lang="en-US" sz="2600" dirty="0" smtClean="0"/>
          </a:p>
          <a:p>
            <a:pPr lvl="2" eaLnBrk="1" hangingPunct="1">
              <a:lnSpc>
                <a:spcPct val="70000"/>
              </a:lnSpc>
              <a:spcBef>
                <a:spcPts val="1400"/>
              </a:spcBef>
              <a:buSzPct val="80000"/>
              <a:buFont typeface="Wingdings" pitchFamily="2" charset="2"/>
              <a:buChar char=""/>
            </a:pPr>
            <a:r>
              <a:rPr lang="en-US" sz="2600" dirty="0" smtClean="0"/>
              <a:t>Sustainable Building Technology Committee formed – 29 members from public, private, and non-profit sectors</a:t>
            </a:r>
          </a:p>
          <a:p>
            <a:pPr lvl="1" eaLnBrk="1" hangingPunct="1">
              <a:lnSpc>
                <a:spcPct val="70000"/>
              </a:lnSpc>
              <a:spcBef>
                <a:spcPts val="1400"/>
              </a:spcBef>
              <a:buSzPct val="80000"/>
              <a:buFont typeface="Wingdings" pitchFamily="2" charset="2"/>
              <a:buChar char=""/>
            </a:pPr>
            <a:r>
              <a:rPr lang="en-US" sz="2600" dirty="0" smtClean="0"/>
              <a:t>2010: ICC, AIA, &amp; ASTM joined by Cooperating Sponsors USGBC, IES, &amp; ASHRAE to publish Public Version 1.0  </a:t>
            </a:r>
          </a:p>
          <a:p>
            <a:pPr lvl="2" eaLnBrk="1" hangingPunct="1">
              <a:lnSpc>
                <a:spcPct val="70000"/>
              </a:lnSpc>
              <a:spcBef>
                <a:spcPts val="1400"/>
              </a:spcBef>
              <a:buSzPct val="80000"/>
              <a:buFont typeface="Wingdings" pitchFamily="2" charset="2"/>
              <a:buChar char=""/>
            </a:pPr>
            <a:r>
              <a:rPr lang="en-US" sz="2600" dirty="0" smtClean="0"/>
              <a:t>Public comments occur</a:t>
            </a:r>
          </a:p>
          <a:p>
            <a:pPr lvl="2" eaLnBrk="1" hangingPunct="1">
              <a:lnSpc>
                <a:spcPct val="70000"/>
              </a:lnSpc>
              <a:spcBef>
                <a:spcPts val="1400"/>
              </a:spcBef>
              <a:buSzPct val="80000"/>
              <a:buFont typeface="Wingdings" pitchFamily="2" charset="2"/>
              <a:buChar char=""/>
            </a:pPr>
            <a:r>
              <a:rPr lang="en-US" sz="2600" dirty="0" smtClean="0"/>
              <a:t>Version 2.0 published in November</a:t>
            </a:r>
          </a:p>
          <a:p>
            <a:pPr lvl="1" eaLnBrk="1" hangingPunct="1">
              <a:lnSpc>
                <a:spcPct val="70000"/>
              </a:lnSpc>
              <a:spcBef>
                <a:spcPts val="1400"/>
              </a:spcBef>
              <a:buSzPct val="80000"/>
              <a:buFont typeface="Wingdings" pitchFamily="2" charset="2"/>
              <a:buChar char=""/>
            </a:pPr>
            <a:r>
              <a:rPr lang="en-US" sz="2600" dirty="0" smtClean="0"/>
              <a:t>2011: Public Version 2.0 enters Code Development Cycle</a:t>
            </a:r>
          </a:p>
          <a:p>
            <a:pPr lvl="1" eaLnBrk="1" hangingPunct="1">
              <a:lnSpc>
                <a:spcPct val="70000"/>
              </a:lnSpc>
              <a:spcBef>
                <a:spcPts val="1400"/>
              </a:spcBef>
              <a:buSzPct val="80000"/>
              <a:buFont typeface="Wingdings" pitchFamily="2" charset="2"/>
              <a:buChar char=""/>
            </a:pPr>
            <a:r>
              <a:rPr lang="en-US" sz="2600" dirty="0" smtClean="0"/>
              <a:t>2012: 2012 </a:t>
            </a:r>
            <a:r>
              <a:rPr lang="en-US" sz="2600" dirty="0" err="1" smtClean="0"/>
              <a:t>IgCC</a:t>
            </a:r>
            <a:r>
              <a:rPr lang="en-US" sz="2600" dirty="0" smtClean="0"/>
              <a:t> published</a:t>
            </a:r>
          </a:p>
          <a:p>
            <a:pPr marL="228600" lvl="1" indent="0" eaLnBrk="1" hangingPunct="1">
              <a:lnSpc>
                <a:spcPct val="70000"/>
              </a:lnSpc>
              <a:spcBef>
                <a:spcPts val="1400"/>
              </a:spcBef>
              <a:buSzPct val="80000"/>
              <a:buNone/>
            </a:pPr>
            <a:r>
              <a:rPr lang="en-US" sz="2600" dirty="0"/>
              <a:t>	</a:t>
            </a:r>
            <a:endParaRPr lang="en-US" sz="2600" dirty="0" smtClean="0"/>
          </a:p>
          <a:p>
            <a:pPr lvl="1" eaLnBrk="1" hangingPunct="1">
              <a:lnSpc>
                <a:spcPct val="70000"/>
              </a:lnSpc>
              <a:spcBef>
                <a:spcPts val="1400"/>
              </a:spcBef>
              <a:buSzPct val="80000"/>
              <a:buFont typeface="Wingdings" pitchFamily="2" charset="2"/>
              <a:buChar char=""/>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570667" y="431078"/>
            <a:ext cx="7407275" cy="1116013"/>
          </a:xfrm>
        </p:spPr>
        <p:txBody>
          <a:bodyPr/>
          <a:lstStyle/>
          <a:p>
            <a:r>
              <a:rPr lang="en-US" dirty="0" err="1" smtClean="0">
                <a:latin typeface="Rockwell" pitchFamily="18" charset="0"/>
              </a:rPr>
              <a:t>IgCC</a:t>
            </a:r>
            <a:r>
              <a:rPr lang="en-US" dirty="0" smtClean="0">
                <a:latin typeface="Rockwell" pitchFamily="18" charset="0"/>
              </a:rPr>
              <a:t> Context</a:t>
            </a:r>
            <a:endParaRPr lang="en-US" dirty="0">
              <a:latin typeface="Rockwell" pitchFamily="18" charset="0"/>
            </a:endParaRPr>
          </a:p>
        </p:txBody>
      </p:sp>
      <p:pic>
        <p:nvPicPr>
          <p:cNvPr id="14341" name="Picture 4" descr="greenbldg.jpg"/>
          <p:cNvPicPr>
            <a:picLocks noChangeAspect="1"/>
          </p:cNvPicPr>
          <p:nvPr/>
        </p:nvPicPr>
        <p:blipFill>
          <a:blip r:embed="rId3" cstate="print"/>
          <a:srcRect l="16589" r="23225" b="1103"/>
          <a:stretch>
            <a:fillRect/>
          </a:stretch>
        </p:blipFill>
        <p:spPr bwMode="auto">
          <a:xfrm>
            <a:off x="6578600" y="280988"/>
            <a:ext cx="2232025" cy="5516562"/>
          </a:xfrm>
          <a:prstGeom prst="rect">
            <a:avLst/>
          </a:prstGeom>
          <a:noFill/>
          <a:ln w="9525">
            <a:noFill/>
            <a:miter lim="800000"/>
            <a:headEnd/>
            <a:tailEnd/>
          </a:ln>
        </p:spPr>
      </p:pic>
      <p:sp>
        <p:nvSpPr>
          <p:cNvPr id="6" name="Rectangle 5"/>
          <p:cNvSpPr/>
          <p:nvPr/>
        </p:nvSpPr>
        <p:spPr>
          <a:xfrm>
            <a:off x="6588125" y="5919788"/>
            <a:ext cx="2216150" cy="38258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 name="Content Placeholder 2"/>
          <p:cNvSpPr txBox="1">
            <a:spLocks/>
          </p:cNvSpPr>
          <p:nvPr/>
        </p:nvSpPr>
        <p:spPr bwMode="auto">
          <a:xfrm>
            <a:off x="358533" y="1312900"/>
            <a:ext cx="5856288" cy="4281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90000"/>
              </a:lnSpc>
              <a:spcBef>
                <a:spcPts val="600"/>
              </a:spcBef>
              <a:spcAft>
                <a:spcPts val="1200"/>
              </a:spcAft>
              <a:buClr>
                <a:schemeClr val="accent2"/>
              </a:buClr>
              <a:buSzPct val="75000"/>
              <a:buFont typeface="Wingdings" pitchFamily="2" charset="2"/>
              <a:buChar char=""/>
              <a:tabLst/>
              <a:defRPr/>
            </a:pPr>
            <a:r>
              <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rPr>
              <a:t>The </a:t>
            </a:r>
            <a:r>
              <a:rPr kumimoji="0" lang="en-US" sz="2200" i="0" u="none" strike="noStrike" kern="1200" cap="none" spc="0" normalizeH="0" baseline="0" noProof="0" dirty="0" err="1" smtClean="0">
                <a:ln>
                  <a:noFill/>
                </a:ln>
                <a:solidFill>
                  <a:schemeClr val="tx1">
                    <a:lumMod val="75000"/>
                    <a:lumOff val="25000"/>
                  </a:schemeClr>
                </a:solidFill>
                <a:effectLst/>
                <a:uLnTx/>
                <a:uFillTx/>
                <a:latin typeface="+mn-lt"/>
                <a:ea typeface="Geneva" pitchFamily="-112" charset="-128"/>
                <a:cs typeface="+mn-cs"/>
              </a:rPr>
              <a:t>IgCC</a:t>
            </a:r>
            <a:r>
              <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rPr>
              <a:t> is </a:t>
            </a:r>
            <a:r>
              <a:rPr kumimoji="0" lang="en-US" sz="2200" i="1" u="none" strike="noStrike" kern="1200" cap="none" spc="0" normalizeH="0" baseline="0" noProof="0" dirty="0" smtClean="0">
                <a:ln>
                  <a:noFill/>
                </a:ln>
                <a:solidFill>
                  <a:schemeClr val="accent2"/>
                </a:solidFill>
                <a:effectLst/>
                <a:uLnTx/>
                <a:uFillTx/>
                <a:latin typeface="+mn-lt"/>
                <a:ea typeface="Geneva" pitchFamily="-112" charset="-128"/>
                <a:cs typeface="+mn-cs"/>
              </a:rPr>
              <a:t>not</a:t>
            </a:r>
            <a:r>
              <a:rPr kumimoji="0" lang="en-US" sz="2200" i="0" u="none" strike="noStrike" kern="1200" cap="none" spc="0" normalizeH="0" baseline="0" noProof="0" dirty="0" smtClean="0">
                <a:ln>
                  <a:noFill/>
                </a:ln>
                <a:solidFill>
                  <a:schemeClr val="accent1"/>
                </a:solidFill>
                <a:effectLst/>
                <a:uLnTx/>
                <a:uFillTx/>
                <a:latin typeface="+mn-lt"/>
                <a:ea typeface="Geneva" pitchFamily="-112" charset="-128"/>
                <a:cs typeface="+mn-cs"/>
              </a:rPr>
              <a:t> </a:t>
            </a:r>
            <a:r>
              <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rPr>
              <a:t>a rating system, nor is it intended to replace them. </a:t>
            </a:r>
          </a:p>
          <a:p>
            <a:pPr marL="742950" marR="0" lvl="1" indent="-285750" algn="l" defTabSz="914400" rtl="0" eaLnBrk="1" fontAlgn="base" latinLnBrk="0" hangingPunct="1">
              <a:lnSpc>
                <a:spcPct val="90000"/>
              </a:lnSpc>
              <a:spcBef>
                <a:spcPts val="600"/>
              </a:spcBef>
              <a:spcAft>
                <a:spcPts val="1200"/>
              </a:spcAft>
              <a:buClr>
                <a:schemeClr val="accent2"/>
              </a:buClr>
              <a:buSzPct val="75000"/>
              <a:buFont typeface="Wingdings" pitchFamily="2" charset="2"/>
              <a:buChar char=""/>
              <a:tabLst/>
              <a:defRPr/>
            </a:pPr>
            <a:r>
              <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rPr>
              <a:t>The </a:t>
            </a:r>
            <a:r>
              <a:rPr kumimoji="0" lang="en-US" sz="2200" i="0" u="none" strike="noStrike" kern="1200" cap="none" spc="0" normalizeH="0" baseline="0" noProof="0" dirty="0" err="1" smtClean="0">
                <a:ln>
                  <a:noFill/>
                </a:ln>
                <a:solidFill>
                  <a:schemeClr val="tx1">
                    <a:lumMod val="75000"/>
                    <a:lumOff val="25000"/>
                  </a:schemeClr>
                </a:solidFill>
                <a:effectLst/>
                <a:uLnTx/>
                <a:uFillTx/>
                <a:latin typeface="+mn-lt"/>
                <a:ea typeface="Geneva" pitchFamily="-112" charset="-128"/>
                <a:cs typeface="+mn-cs"/>
              </a:rPr>
              <a:t>IgCC</a:t>
            </a:r>
            <a:r>
              <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rPr>
              <a:t> is </a:t>
            </a:r>
            <a:r>
              <a:rPr kumimoji="0" lang="en-US" sz="2200" i="0" u="none" strike="noStrike" kern="1200" cap="none" spc="0" normalizeH="0" baseline="0" noProof="0" dirty="0" smtClean="0">
                <a:ln>
                  <a:noFill/>
                </a:ln>
                <a:solidFill>
                  <a:schemeClr val="accent2"/>
                </a:solidFill>
                <a:effectLst/>
                <a:uLnTx/>
                <a:uFillTx/>
                <a:latin typeface="+mn-lt"/>
                <a:ea typeface="Geneva" pitchFamily="-112" charset="-128"/>
                <a:cs typeface="+mn-cs"/>
              </a:rPr>
              <a:t>code</a:t>
            </a:r>
            <a:r>
              <a:rPr kumimoji="0" lang="en-US" sz="2200" i="0" u="none" strike="noStrike" kern="1200" cap="none" spc="0" normalizeH="0" baseline="0" noProof="0" dirty="0" smtClean="0">
                <a:ln>
                  <a:noFill/>
                </a:ln>
                <a:solidFill>
                  <a:schemeClr val="tx1"/>
                </a:solidFill>
                <a:effectLst/>
                <a:uLnTx/>
                <a:uFillTx/>
                <a:latin typeface="+mn-lt"/>
                <a:ea typeface="Geneva" pitchFamily="-112" charset="-128"/>
                <a:cs typeface="+mn-cs"/>
              </a:rPr>
              <a:t> </a:t>
            </a:r>
            <a:r>
              <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rPr>
              <a:t>which is intended to be adopted on a </a:t>
            </a:r>
            <a:r>
              <a:rPr kumimoji="0" lang="en-US" sz="2200" i="0" u="none" strike="noStrike" kern="1200" cap="none" spc="0" normalizeH="0" baseline="0" noProof="0" dirty="0" smtClean="0">
                <a:ln>
                  <a:noFill/>
                </a:ln>
                <a:solidFill>
                  <a:schemeClr val="accent2"/>
                </a:solidFill>
                <a:effectLst/>
                <a:uLnTx/>
                <a:uFillTx/>
                <a:latin typeface="+mn-lt"/>
                <a:ea typeface="Geneva" pitchFamily="-112" charset="-128"/>
                <a:cs typeface="+mn-cs"/>
              </a:rPr>
              <a:t>mandatory</a:t>
            </a:r>
            <a:r>
              <a:rPr kumimoji="0" lang="en-US" sz="2200" i="0" u="none" strike="noStrike" kern="1200" cap="none" spc="0" normalizeH="0" baseline="0" noProof="0" dirty="0" smtClean="0">
                <a:ln>
                  <a:noFill/>
                </a:ln>
                <a:solidFill>
                  <a:schemeClr val="tx1"/>
                </a:solidFill>
                <a:effectLst/>
                <a:uLnTx/>
                <a:uFillTx/>
                <a:latin typeface="+mn-lt"/>
                <a:ea typeface="Geneva" pitchFamily="-112" charset="-128"/>
                <a:cs typeface="+mn-cs"/>
              </a:rPr>
              <a:t> </a:t>
            </a:r>
            <a:r>
              <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rPr>
              <a:t>basis.</a:t>
            </a:r>
          </a:p>
          <a:p>
            <a:pPr marL="742950" marR="0" lvl="1" indent="-285750" algn="l" defTabSz="914400" rtl="0" eaLnBrk="1" fontAlgn="base" latinLnBrk="0" hangingPunct="1">
              <a:lnSpc>
                <a:spcPct val="90000"/>
              </a:lnSpc>
              <a:spcBef>
                <a:spcPts val="600"/>
              </a:spcBef>
              <a:spcAft>
                <a:spcPts val="1200"/>
              </a:spcAft>
              <a:buClr>
                <a:schemeClr val="accent2"/>
              </a:buClr>
              <a:buSzPct val="75000"/>
              <a:buFont typeface="Wingdings" pitchFamily="2" charset="2"/>
              <a:buChar char=""/>
              <a:tabLst/>
              <a:defRPr/>
            </a:pPr>
            <a:r>
              <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rPr>
              <a:t>The </a:t>
            </a:r>
            <a:r>
              <a:rPr kumimoji="0" lang="en-US" sz="2200" i="0" u="none" strike="noStrike" kern="1200" cap="none" spc="0" normalizeH="0" baseline="0" noProof="0" dirty="0" err="1" smtClean="0">
                <a:ln>
                  <a:noFill/>
                </a:ln>
                <a:solidFill>
                  <a:schemeClr val="tx1">
                    <a:lumMod val="75000"/>
                    <a:lumOff val="25000"/>
                  </a:schemeClr>
                </a:solidFill>
                <a:effectLst/>
                <a:uLnTx/>
                <a:uFillTx/>
                <a:latin typeface="+mn-lt"/>
                <a:ea typeface="Geneva" pitchFamily="-112" charset="-128"/>
                <a:cs typeface="+mn-cs"/>
              </a:rPr>
              <a:t>IgCC</a:t>
            </a:r>
            <a:r>
              <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rPr>
              <a:t> primarily consists of </a:t>
            </a:r>
            <a:r>
              <a:rPr kumimoji="0" lang="en-US" sz="2200" i="0" u="none" strike="noStrike" kern="1200" cap="none" spc="0" normalizeH="0" baseline="0" noProof="0" dirty="0" smtClean="0">
                <a:ln>
                  <a:noFill/>
                </a:ln>
                <a:solidFill>
                  <a:schemeClr val="accent2"/>
                </a:solidFill>
                <a:effectLst/>
                <a:uLnTx/>
                <a:uFillTx/>
                <a:latin typeface="+mn-lt"/>
                <a:ea typeface="Geneva" pitchFamily="-112" charset="-128"/>
                <a:cs typeface="+mn-cs"/>
              </a:rPr>
              <a:t>minimum mandatory requirements</a:t>
            </a:r>
            <a:r>
              <a:rPr kumimoji="0" lang="en-US" sz="2200" i="0" u="none" strike="noStrike" kern="1200" cap="none" spc="0" normalizeH="0" baseline="0" noProof="0" dirty="0" smtClean="0">
                <a:ln>
                  <a:noFill/>
                </a:ln>
                <a:solidFill>
                  <a:schemeClr val="tx1"/>
                </a:solidFill>
                <a:effectLst/>
                <a:uLnTx/>
                <a:uFillTx/>
                <a:latin typeface="+mn-lt"/>
                <a:ea typeface="Geneva" pitchFamily="-112" charset="-128"/>
                <a:cs typeface="+mn-cs"/>
              </a:rPr>
              <a:t>, </a:t>
            </a:r>
            <a:r>
              <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rPr>
              <a:t>just as other I-Codes.</a:t>
            </a:r>
          </a:p>
          <a:p>
            <a:pPr marL="742950" marR="0" lvl="1" indent="-285750" algn="l" defTabSz="914400" rtl="0" eaLnBrk="1" fontAlgn="base" latinLnBrk="0" hangingPunct="1">
              <a:lnSpc>
                <a:spcPct val="90000"/>
              </a:lnSpc>
              <a:spcBef>
                <a:spcPts val="600"/>
              </a:spcBef>
              <a:spcAft>
                <a:spcPts val="1200"/>
              </a:spcAft>
              <a:buClr>
                <a:schemeClr val="accent2"/>
              </a:buClr>
              <a:buSzPct val="75000"/>
              <a:buFont typeface="Wingdings" pitchFamily="2" charset="2"/>
              <a:buChar char=""/>
              <a:tabLst/>
              <a:defRPr/>
            </a:pPr>
            <a:r>
              <a:rPr lang="en-US" sz="2200" dirty="0" smtClean="0">
                <a:solidFill>
                  <a:schemeClr val="tx1">
                    <a:lumMod val="75000"/>
                    <a:lumOff val="25000"/>
                  </a:schemeClr>
                </a:solidFill>
                <a:latin typeface="+mn-lt"/>
                <a:ea typeface="Geneva" pitchFamily="-112" charset="-128"/>
                <a:cs typeface="+mn-cs"/>
              </a:rPr>
              <a:t>The </a:t>
            </a:r>
            <a:r>
              <a:rPr lang="en-US" sz="2200" dirty="0" err="1" smtClean="0">
                <a:solidFill>
                  <a:schemeClr val="tx1">
                    <a:lumMod val="75000"/>
                    <a:lumOff val="25000"/>
                  </a:schemeClr>
                </a:solidFill>
                <a:latin typeface="+mn-lt"/>
                <a:ea typeface="Geneva" pitchFamily="-112" charset="-128"/>
                <a:cs typeface="+mn-cs"/>
              </a:rPr>
              <a:t>IgCC</a:t>
            </a:r>
            <a:r>
              <a:rPr lang="en-US" sz="2200" dirty="0" smtClean="0">
                <a:solidFill>
                  <a:schemeClr val="tx1">
                    <a:lumMod val="75000"/>
                    <a:lumOff val="25000"/>
                  </a:schemeClr>
                </a:solidFill>
                <a:latin typeface="+mn-lt"/>
                <a:ea typeface="Geneva" pitchFamily="-112" charset="-128"/>
                <a:cs typeface="+mn-cs"/>
              </a:rPr>
              <a:t> contains a new regulatory framework that facilitates both jurisdictional customization and flexibility for owners and designers.</a:t>
            </a:r>
            <a:endParaRPr kumimoji="0" lang="en-US" sz="2200" i="0" u="none" strike="noStrike" kern="1200" cap="none" spc="0" normalizeH="0" baseline="0" noProof="0" dirty="0" smtClean="0">
              <a:ln>
                <a:noFill/>
              </a:ln>
              <a:solidFill>
                <a:schemeClr val="tx1">
                  <a:lumMod val="75000"/>
                  <a:lumOff val="25000"/>
                </a:schemeClr>
              </a:solidFill>
              <a:effectLst/>
              <a:uLnTx/>
              <a:uFillTx/>
              <a:latin typeface="+mn-lt"/>
              <a:ea typeface="Geneva" pitchFamily="-112"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6350" y="0"/>
            <a:ext cx="7997825" cy="1135063"/>
          </a:xfrm>
          <a:prstGeom prst="rect">
            <a:avLst/>
          </a:prstGeom>
        </p:spPr>
        <p:txBody>
          <a:bodyPr anchor="b"/>
          <a:lstStyle/>
          <a:p>
            <a:pPr eaLnBrk="0" hangingPunct="0">
              <a:defRPr/>
            </a:pPr>
            <a:endParaRPr lang="en-US" sz="3400" kern="0" dirty="0">
              <a:solidFill>
                <a:srgbClr val="99CC00"/>
              </a:solidFill>
              <a:latin typeface="+mj-lt"/>
              <a:ea typeface="+mj-ea"/>
              <a:cs typeface="ＭＳ Ｐゴシック"/>
            </a:endParaRPr>
          </a:p>
        </p:txBody>
      </p:sp>
      <p:pic>
        <p:nvPicPr>
          <p:cNvPr id="4096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 b="-2534"/>
          <a:stretch/>
        </p:blipFill>
        <p:spPr bwMode="auto">
          <a:xfrm>
            <a:off x="1226997" y="1087221"/>
            <a:ext cx="6629741" cy="4678701"/>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123950" y="427038"/>
            <a:ext cx="7180263" cy="615950"/>
          </a:xfrm>
          <a:prstGeom prst="rect">
            <a:avLst/>
          </a:prstGeom>
        </p:spPr>
        <p:txBody>
          <a:bodyPr>
            <a:spAutoFit/>
          </a:bodyPr>
          <a:lstStyle/>
          <a:p>
            <a:pPr eaLnBrk="0" hangingPunct="0">
              <a:defRPr/>
            </a:pPr>
            <a:r>
              <a:rPr lang="en-US" sz="3400" kern="0" dirty="0">
                <a:solidFill>
                  <a:schemeClr val="accent1"/>
                </a:solidFill>
                <a:latin typeface="+mn-lt"/>
                <a:cs typeface="ＭＳ Ｐゴシック"/>
              </a:rPr>
              <a:t>Mandatory vs. Elective Provisions</a:t>
            </a:r>
          </a:p>
        </p:txBody>
      </p:sp>
    </p:spTree>
    <p:extLst>
      <p:ext uri="{BB962C8B-B14F-4D97-AF65-F5344CB8AC3E}">
        <p14:creationId xmlns:p14="http://schemas.microsoft.com/office/powerpoint/2010/main" val="722248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796453" y="1520190"/>
            <a:ext cx="7242647" cy="4249555"/>
          </a:xfrm>
        </p:spPr>
        <p:txBody>
          <a:bodyPr/>
          <a:lstStyle/>
          <a:p>
            <a:pPr marL="0" indent="0">
              <a:lnSpc>
                <a:spcPct val="90000"/>
              </a:lnSpc>
              <a:buNone/>
            </a:pPr>
            <a:r>
              <a:rPr lang="en-US" sz="2400" dirty="0" smtClean="0"/>
              <a:t>   Jurisdictional Requirements</a:t>
            </a:r>
          </a:p>
          <a:p>
            <a:pPr lvl="1">
              <a:lnSpc>
                <a:spcPct val="90000"/>
              </a:lnSpc>
            </a:pPr>
            <a:r>
              <a:rPr lang="en-US" sz="2000" dirty="0"/>
              <a:t>A</a:t>
            </a:r>
            <a:r>
              <a:rPr lang="en-US" sz="2000" dirty="0" smtClean="0"/>
              <a:t> </a:t>
            </a:r>
            <a:r>
              <a:rPr lang="en-US" sz="2000" dirty="0" smtClean="0">
                <a:solidFill>
                  <a:schemeClr val="accent2"/>
                </a:solidFill>
              </a:rPr>
              <a:t>new regulatory framework </a:t>
            </a:r>
            <a:endParaRPr lang="en-US" sz="2000" dirty="0"/>
          </a:p>
          <a:p>
            <a:pPr lvl="1">
              <a:lnSpc>
                <a:spcPct val="90000"/>
              </a:lnSpc>
            </a:pPr>
            <a:r>
              <a:rPr lang="en-US" sz="2000" dirty="0" smtClean="0"/>
              <a:t>Allows jurisdictions to customize the code to address </a:t>
            </a:r>
            <a:r>
              <a:rPr lang="en-US" sz="2000" dirty="0" smtClean="0">
                <a:solidFill>
                  <a:schemeClr val="accent2"/>
                </a:solidFill>
              </a:rPr>
              <a:t>20 additional environmental criteria </a:t>
            </a:r>
          </a:p>
          <a:p>
            <a:pPr lvl="1">
              <a:lnSpc>
                <a:spcPct val="90000"/>
              </a:lnSpc>
            </a:pPr>
            <a:r>
              <a:rPr lang="en-US" sz="2000" dirty="0" smtClean="0"/>
              <a:t>This criteria may not be appropriate for all jurisdictions.</a:t>
            </a:r>
          </a:p>
          <a:p>
            <a:pPr lvl="1">
              <a:lnSpc>
                <a:spcPct val="90000"/>
              </a:lnSpc>
            </a:pPr>
            <a:r>
              <a:rPr lang="en-US" sz="2000" dirty="0" smtClean="0"/>
              <a:t>May be beneficial in others.</a:t>
            </a:r>
          </a:p>
          <a:p>
            <a:pPr lvl="1">
              <a:lnSpc>
                <a:spcPct val="90000"/>
              </a:lnSpc>
            </a:pPr>
            <a:r>
              <a:rPr lang="en-US" sz="2000" dirty="0" smtClean="0"/>
              <a:t>Allow the jurisdiction to set higher minimum levels of performance.</a:t>
            </a:r>
          </a:p>
          <a:p>
            <a:pPr marL="228600" lvl="1" indent="0">
              <a:lnSpc>
                <a:spcPct val="90000"/>
              </a:lnSpc>
              <a:buNone/>
            </a:pPr>
            <a:r>
              <a:rPr lang="en-US" sz="2200" dirty="0" smtClean="0"/>
              <a:t>Whole Building Life Cycle Assessment</a:t>
            </a:r>
          </a:p>
          <a:p>
            <a:pPr lvl="1">
              <a:lnSpc>
                <a:spcPct val="90000"/>
              </a:lnSpc>
            </a:pPr>
            <a:r>
              <a:rPr lang="en-US" sz="2000" dirty="0"/>
              <a:t>N</a:t>
            </a:r>
            <a:r>
              <a:rPr lang="en-US" sz="2000" dirty="0" smtClean="0"/>
              <a:t>ot a mandatory requirement.</a:t>
            </a:r>
          </a:p>
          <a:p>
            <a:pPr lvl="1">
              <a:lnSpc>
                <a:spcPct val="90000"/>
              </a:lnSpc>
            </a:pPr>
            <a:r>
              <a:rPr lang="en-US" sz="2000" dirty="0"/>
              <a:t>A</a:t>
            </a:r>
            <a:r>
              <a:rPr lang="en-US" sz="2000" dirty="0" smtClean="0"/>
              <a:t>n alternative to the material selection requirements of Section 505.	</a:t>
            </a:r>
          </a:p>
        </p:txBody>
      </p:sp>
      <p:sp>
        <p:nvSpPr>
          <p:cNvPr id="27651" name="Title 4"/>
          <p:cNvSpPr>
            <a:spLocks noGrp="1"/>
          </p:cNvSpPr>
          <p:nvPr>
            <p:ph type="title" idx="4294967295"/>
          </p:nvPr>
        </p:nvSpPr>
        <p:spPr>
          <a:xfrm>
            <a:off x="427038" y="266701"/>
            <a:ext cx="7505381" cy="889000"/>
          </a:xfrm>
        </p:spPr>
        <p:txBody>
          <a:bodyPr/>
          <a:lstStyle/>
          <a:p>
            <a:r>
              <a:rPr lang="en-US" sz="3200" dirty="0" smtClean="0"/>
              <a:t>Chapter 3: Jurisdictional Requirements and Life Cycle Assessment</a:t>
            </a:r>
            <a:r>
              <a:rPr lang="en-US" sz="2600" dirty="0" smtClean="0"/>
              <a:t/>
            </a:r>
            <a:br>
              <a:rPr lang="en-US" sz="2600" dirty="0" smtClean="0"/>
            </a:br>
            <a:r>
              <a:rPr lang="en-US" sz="2600" dirty="0" smtClean="0">
                <a:solidFill>
                  <a:schemeClr val="bg1"/>
                </a:solidFill>
              </a:rPr>
              <a:t/>
            </a:r>
            <a:br>
              <a:rPr lang="en-US" sz="2600" dirty="0" smtClean="0">
                <a:solidFill>
                  <a:schemeClr val="bg1"/>
                </a:solidFill>
              </a:rPr>
            </a:br>
            <a:endParaRPr lang="en-US" sz="2600" dirty="0" smtClean="0">
              <a:solidFill>
                <a:schemeClr val="bg1"/>
              </a:solidFill>
            </a:endParaRPr>
          </a:p>
        </p:txBody>
      </p:sp>
      <p:sp>
        <p:nvSpPr>
          <p:cNvPr id="4" name="Slide Number Placeholder 3"/>
          <p:cNvSpPr txBox="1">
            <a:spLocks noGrp="1"/>
          </p:cNvSpPr>
          <p:nvPr/>
        </p:nvSpPr>
        <p:spPr>
          <a:xfrm>
            <a:off x="7086600" y="6400800"/>
            <a:ext cx="1905000" cy="457200"/>
          </a:xfrm>
          <a:prstGeom prst="rect">
            <a:avLst/>
          </a:prstGeom>
          <a:noFill/>
        </p:spPr>
        <p:txBody>
          <a:bodyPr/>
          <a:lstStyle/>
          <a:p>
            <a:pPr algn="r" eaLnBrk="0" fontAlgn="auto" hangingPunct="0">
              <a:spcBef>
                <a:spcPts val="0"/>
              </a:spcBef>
              <a:spcAft>
                <a:spcPts val="0"/>
              </a:spcAft>
              <a:defRPr/>
            </a:pPr>
            <a:endParaRPr lang="en-US" sz="1100" dirty="0">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4: Site Development and Land Use</a:t>
            </a:r>
            <a:endParaRPr lang="en-US" dirty="0"/>
          </a:p>
        </p:txBody>
      </p:sp>
      <p:sp>
        <p:nvSpPr>
          <p:cNvPr id="4" name="Content Placeholder 3"/>
          <p:cNvSpPr>
            <a:spLocks noGrp="1"/>
          </p:cNvSpPr>
          <p:nvPr>
            <p:ph sz="half" idx="1"/>
          </p:nvPr>
        </p:nvSpPr>
        <p:spPr>
          <a:xfrm>
            <a:off x="647700" y="1725930"/>
            <a:ext cx="3508418" cy="3695691"/>
          </a:xfrm>
        </p:spPr>
        <p:txBody>
          <a:bodyPr>
            <a:noAutofit/>
          </a:bodyPr>
          <a:lstStyle/>
          <a:p>
            <a:r>
              <a:rPr lang="en-US" sz="2000" dirty="0" smtClean="0">
                <a:solidFill>
                  <a:schemeClr val="tx1">
                    <a:lumMod val="65000"/>
                    <a:lumOff val="35000"/>
                  </a:schemeClr>
                </a:solidFill>
              </a:rPr>
              <a:t>Preservation of natural resources (Tied to T302.1)</a:t>
            </a:r>
          </a:p>
          <a:p>
            <a:pPr lvl="1"/>
            <a:r>
              <a:rPr lang="en-US" sz="1900" dirty="0" smtClean="0">
                <a:solidFill>
                  <a:schemeClr val="tx1">
                    <a:lumMod val="65000"/>
                    <a:lumOff val="35000"/>
                  </a:schemeClr>
                </a:solidFill>
              </a:rPr>
              <a:t>Allows jurisdictions to prohibit construction in floodplains and limit development of certain sites and site features</a:t>
            </a:r>
          </a:p>
          <a:p>
            <a:pPr lvl="1"/>
            <a:r>
              <a:rPr lang="en-US" sz="1900" dirty="0" smtClean="0">
                <a:solidFill>
                  <a:schemeClr val="tx1">
                    <a:lumMod val="65000"/>
                    <a:lumOff val="35000"/>
                  </a:schemeClr>
                </a:solidFill>
              </a:rPr>
              <a:t>Natural resources inventory required</a:t>
            </a:r>
          </a:p>
          <a:p>
            <a:r>
              <a:rPr lang="en-US" sz="1900" dirty="0" err="1" smtClean="0">
                <a:solidFill>
                  <a:schemeClr val="tx1">
                    <a:lumMod val="65000"/>
                    <a:lumOff val="35000"/>
                  </a:schemeClr>
                </a:solidFill>
              </a:rPr>
              <a:t>Stormwater</a:t>
            </a:r>
            <a:r>
              <a:rPr lang="en-US" sz="1900" dirty="0" smtClean="0">
                <a:solidFill>
                  <a:schemeClr val="tx1">
                    <a:lumMod val="65000"/>
                    <a:lumOff val="35000"/>
                  </a:schemeClr>
                </a:solidFill>
              </a:rPr>
              <a:t> management</a:t>
            </a:r>
          </a:p>
        </p:txBody>
      </p:sp>
      <p:sp>
        <p:nvSpPr>
          <p:cNvPr id="5" name="Content Placeholder 4"/>
          <p:cNvSpPr>
            <a:spLocks noGrp="1"/>
          </p:cNvSpPr>
          <p:nvPr>
            <p:ph sz="half" idx="2"/>
          </p:nvPr>
        </p:nvSpPr>
        <p:spPr>
          <a:xfrm>
            <a:off x="4387847" y="1714500"/>
            <a:ext cx="3657600" cy="3671027"/>
          </a:xfrm>
        </p:spPr>
        <p:txBody>
          <a:bodyPr>
            <a:normAutofit lnSpcReduction="10000"/>
          </a:bodyPr>
          <a:lstStyle/>
          <a:p>
            <a:r>
              <a:rPr lang="en-US" sz="1900" dirty="0">
                <a:solidFill>
                  <a:schemeClr val="tx1">
                    <a:lumMod val="65000"/>
                    <a:lumOff val="35000"/>
                  </a:schemeClr>
                </a:solidFill>
              </a:rPr>
              <a:t>Landscape </a:t>
            </a:r>
            <a:r>
              <a:rPr lang="en-US" sz="1900" dirty="0" smtClean="0">
                <a:solidFill>
                  <a:schemeClr val="tx1">
                    <a:lumMod val="65000"/>
                    <a:lumOff val="35000"/>
                  </a:schemeClr>
                </a:solidFill>
              </a:rPr>
              <a:t>irrigation</a:t>
            </a:r>
          </a:p>
          <a:p>
            <a:r>
              <a:rPr lang="en-US" sz="1900" dirty="0" smtClean="0">
                <a:solidFill>
                  <a:schemeClr val="tx1">
                    <a:lumMod val="65000"/>
                    <a:lumOff val="35000"/>
                  </a:schemeClr>
                </a:solidFill>
              </a:rPr>
              <a:t>Management of vegetation, soils and erosion control</a:t>
            </a:r>
          </a:p>
          <a:p>
            <a:r>
              <a:rPr lang="en-US" sz="1900" dirty="0" smtClean="0">
                <a:solidFill>
                  <a:schemeClr val="tx1">
                    <a:lumMod val="65000"/>
                    <a:lumOff val="35000"/>
                  </a:schemeClr>
                </a:solidFill>
              </a:rPr>
              <a:t>Building site waste management</a:t>
            </a:r>
          </a:p>
          <a:p>
            <a:r>
              <a:rPr lang="en-US" sz="1900" dirty="0" smtClean="0">
                <a:solidFill>
                  <a:schemeClr val="tx1">
                    <a:lumMod val="65000"/>
                    <a:lumOff val="35000"/>
                  </a:schemeClr>
                </a:solidFill>
              </a:rPr>
              <a:t>Transportation impact</a:t>
            </a:r>
          </a:p>
          <a:p>
            <a:r>
              <a:rPr lang="en-US" sz="1900" dirty="0" smtClean="0">
                <a:solidFill>
                  <a:schemeClr val="tx1">
                    <a:lumMod val="65000"/>
                    <a:lumOff val="35000"/>
                  </a:schemeClr>
                </a:solidFill>
              </a:rPr>
              <a:t>Heat island mitigation</a:t>
            </a:r>
          </a:p>
          <a:p>
            <a:r>
              <a:rPr lang="en-US" sz="1900" dirty="0" smtClean="0">
                <a:solidFill>
                  <a:schemeClr val="tx1">
                    <a:lumMod val="65000"/>
                    <a:lumOff val="35000"/>
                  </a:schemeClr>
                </a:solidFill>
              </a:rPr>
              <a:t>Site Lighting (Tied to T302.1)</a:t>
            </a:r>
          </a:p>
          <a:p>
            <a:endParaRPr lang="en-US" dirty="0"/>
          </a:p>
        </p:txBody>
      </p:sp>
      <p:pic>
        <p:nvPicPr>
          <p:cNvPr id="6" name="Picture 5" descr="92694483.jpg"/>
          <p:cNvPicPr>
            <a:picLocks noChangeAspect="1"/>
          </p:cNvPicPr>
          <p:nvPr/>
        </p:nvPicPr>
        <p:blipFill>
          <a:blip r:embed="rId3" cstate="print"/>
          <a:srcRect/>
          <a:stretch>
            <a:fillRect/>
          </a:stretch>
        </p:blipFill>
        <p:spPr>
          <a:xfrm>
            <a:off x="0" y="5557650"/>
            <a:ext cx="9144000" cy="1311229"/>
          </a:xfrm>
          <a:prstGeom prst="rect">
            <a:avLst/>
          </a:prstGeom>
        </p:spPr>
      </p:pic>
    </p:spTree>
    <p:extLst>
      <p:ext uri="{BB962C8B-B14F-4D97-AF65-F5344CB8AC3E}">
        <p14:creationId xmlns:p14="http://schemas.microsoft.com/office/powerpoint/2010/main" val="3400971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668" y="339809"/>
            <a:ext cx="7407275" cy="1116012"/>
          </a:xfrm>
        </p:spPr>
        <p:txBody>
          <a:bodyPr/>
          <a:lstStyle/>
          <a:p>
            <a:r>
              <a:rPr lang="en-US" dirty="0" smtClean="0"/>
              <a:t>Chapter 5: </a:t>
            </a:r>
            <a:r>
              <a:rPr lang="en-US" dirty="0" smtClean="0">
                <a:solidFill>
                  <a:srgbClr val="CC9900"/>
                </a:solidFill>
              </a:rPr>
              <a:t>Material</a:t>
            </a:r>
            <a:r>
              <a:rPr lang="en-US" dirty="0" smtClean="0"/>
              <a:t> Resource Conservation and Efficiency</a:t>
            </a:r>
            <a:endParaRPr lang="en-US" dirty="0"/>
          </a:p>
        </p:txBody>
      </p:sp>
      <p:sp>
        <p:nvSpPr>
          <p:cNvPr id="4" name="Content Placeholder 3"/>
          <p:cNvSpPr>
            <a:spLocks noGrp="1"/>
          </p:cNvSpPr>
          <p:nvPr>
            <p:ph sz="half" idx="1"/>
          </p:nvPr>
        </p:nvSpPr>
        <p:spPr>
          <a:xfrm>
            <a:off x="647700" y="1714500"/>
            <a:ext cx="3508418" cy="3502584"/>
          </a:xfrm>
        </p:spPr>
        <p:txBody>
          <a:bodyPr>
            <a:noAutofit/>
          </a:bodyPr>
          <a:lstStyle/>
          <a:p>
            <a:r>
              <a:rPr lang="en-US" sz="1900" dirty="0" smtClean="0">
                <a:solidFill>
                  <a:schemeClr val="tx1">
                    <a:lumMod val="65000"/>
                    <a:lumOff val="35000"/>
                  </a:schemeClr>
                </a:solidFill>
              </a:rPr>
              <a:t>Construction material and waste management plan</a:t>
            </a:r>
          </a:p>
          <a:p>
            <a:pPr lvl="1"/>
            <a:r>
              <a:rPr lang="en-US" sz="1900" dirty="0" smtClean="0">
                <a:solidFill>
                  <a:schemeClr val="tx1">
                    <a:lumMod val="65000"/>
                    <a:lumOff val="35000"/>
                  </a:schemeClr>
                </a:solidFill>
              </a:rPr>
              <a:t>50% construction waste diversion min.</a:t>
            </a:r>
          </a:p>
          <a:p>
            <a:pPr lvl="1"/>
            <a:r>
              <a:rPr lang="en-US" sz="1900" dirty="0" smtClean="0">
                <a:solidFill>
                  <a:schemeClr val="tx1">
                    <a:lumMod val="65000"/>
                    <a:lumOff val="35000"/>
                  </a:schemeClr>
                </a:solidFill>
              </a:rPr>
              <a:t>Jurisdictions can select higher values in Table 302.1</a:t>
            </a:r>
          </a:p>
          <a:p>
            <a:r>
              <a:rPr lang="en-US" sz="1900" dirty="0" smtClean="0">
                <a:solidFill>
                  <a:schemeClr val="tx1">
                    <a:lumMod val="65000"/>
                    <a:lumOff val="35000"/>
                  </a:schemeClr>
                </a:solidFill>
              </a:rPr>
              <a:t>Requires recycling areas for use by building occupants</a:t>
            </a:r>
          </a:p>
        </p:txBody>
      </p:sp>
      <p:sp>
        <p:nvSpPr>
          <p:cNvPr id="5" name="Content Placeholder 4"/>
          <p:cNvSpPr>
            <a:spLocks noGrp="1"/>
          </p:cNvSpPr>
          <p:nvPr>
            <p:ph sz="half" idx="2"/>
          </p:nvPr>
        </p:nvSpPr>
        <p:spPr>
          <a:xfrm>
            <a:off x="4399878" y="1714500"/>
            <a:ext cx="3657600" cy="3502584"/>
          </a:xfrm>
        </p:spPr>
        <p:txBody>
          <a:bodyPr>
            <a:normAutofit fontScale="92500" lnSpcReduction="10000"/>
          </a:bodyPr>
          <a:lstStyle/>
          <a:p>
            <a:r>
              <a:rPr lang="en-US" sz="1900" dirty="0">
                <a:solidFill>
                  <a:schemeClr val="tx1">
                    <a:lumMod val="65000"/>
                    <a:lumOff val="35000"/>
                  </a:schemeClr>
                </a:solidFill>
              </a:rPr>
              <a:t>55% of materials must be:</a:t>
            </a:r>
          </a:p>
          <a:p>
            <a:pPr lvl="1"/>
            <a:r>
              <a:rPr lang="en-US" sz="1900" dirty="0">
                <a:solidFill>
                  <a:schemeClr val="tx1">
                    <a:lumMod val="65000"/>
                    <a:lumOff val="35000"/>
                  </a:schemeClr>
                </a:solidFill>
              </a:rPr>
              <a:t>Recycled,</a:t>
            </a:r>
          </a:p>
          <a:p>
            <a:pPr lvl="1"/>
            <a:r>
              <a:rPr lang="en-US" sz="1900" dirty="0">
                <a:solidFill>
                  <a:schemeClr val="tx1">
                    <a:lumMod val="65000"/>
                    <a:lumOff val="35000"/>
                  </a:schemeClr>
                </a:solidFill>
              </a:rPr>
              <a:t>Recyclable,</a:t>
            </a:r>
          </a:p>
          <a:p>
            <a:pPr lvl="1"/>
            <a:r>
              <a:rPr lang="en-US" sz="1900" dirty="0">
                <a:solidFill>
                  <a:schemeClr val="tx1">
                    <a:lumMod val="65000"/>
                    <a:lumOff val="35000"/>
                  </a:schemeClr>
                </a:solidFill>
              </a:rPr>
              <a:t>Bio-based, or</a:t>
            </a:r>
          </a:p>
          <a:p>
            <a:pPr lvl="1"/>
            <a:r>
              <a:rPr lang="en-US" sz="1900" dirty="0">
                <a:solidFill>
                  <a:schemeClr val="tx1">
                    <a:lumMod val="65000"/>
                    <a:lumOff val="35000"/>
                  </a:schemeClr>
                </a:solidFill>
              </a:rPr>
              <a:t>Indigenous.</a:t>
            </a:r>
          </a:p>
          <a:p>
            <a:pPr marL="228600" lvl="1" indent="0">
              <a:buNone/>
            </a:pPr>
            <a:r>
              <a:rPr lang="en-US" sz="1900" dirty="0">
                <a:solidFill>
                  <a:schemeClr val="tx1">
                    <a:lumMod val="65000"/>
                    <a:lumOff val="35000"/>
                  </a:schemeClr>
                </a:solidFill>
              </a:rPr>
              <a:t>(Materials are permitted to have multiple attributes.)</a:t>
            </a:r>
          </a:p>
          <a:p>
            <a:r>
              <a:rPr lang="en-US" sz="1900" dirty="0" smtClean="0">
                <a:solidFill>
                  <a:schemeClr val="tx1">
                    <a:lumMod val="65000"/>
                    <a:lumOff val="35000"/>
                  </a:schemeClr>
                </a:solidFill>
              </a:rPr>
              <a:t>Mercury limits for fluorescent lamps</a:t>
            </a:r>
          </a:p>
          <a:p>
            <a:r>
              <a:rPr lang="en-US" sz="1900" dirty="0" smtClean="0">
                <a:solidFill>
                  <a:schemeClr val="tx1">
                    <a:lumMod val="65000"/>
                    <a:lumOff val="35000"/>
                  </a:schemeClr>
                </a:solidFill>
              </a:rPr>
              <a:t>Moisture control</a:t>
            </a:r>
          </a:p>
          <a:p>
            <a:endParaRPr lang="en-US" dirty="0" smtClean="0">
              <a:solidFill>
                <a:schemeClr val="tx1">
                  <a:lumMod val="65000"/>
                  <a:lumOff val="35000"/>
                </a:schemeClr>
              </a:solidFill>
            </a:endParaRPr>
          </a:p>
          <a:p>
            <a:endParaRPr lang="en-US" dirty="0"/>
          </a:p>
        </p:txBody>
      </p:sp>
      <p:pic>
        <p:nvPicPr>
          <p:cNvPr id="6" name="Picture 5" descr="construction waste.gif"/>
          <p:cNvPicPr>
            <a:picLocks noChangeAspect="1"/>
          </p:cNvPicPr>
          <p:nvPr/>
        </p:nvPicPr>
        <p:blipFill>
          <a:blip r:embed="rId3" cstate="print"/>
          <a:srcRect/>
          <a:stretch>
            <a:fillRect/>
          </a:stretch>
        </p:blipFill>
        <p:spPr>
          <a:xfrm>
            <a:off x="0" y="5550408"/>
            <a:ext cx="9144000" cy="1307592"/>
          </a:xfrm>
          <a:prstGeom prst="rect">
            <a:avLst/>
          </a:prstGeom>
        </p:spPr>
      </p:pic>
    </p:spTree>
    <p:extLst>
      <p:ext uri="{BB962C8B-B14F-4D97-AF65-F5344CB8AC3E}">
        <p14:creationId xmlns:p14="http://schemas.microsoft.com/office/powerpoint/2010/main" val="2102099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itle 4"/>
          <p:cNvSpPr>
            <a:spLocks noGrp="1"/>
          </p:cNvSpPr>
          <p:nvPr>
            <p:ph type="title" idx="4294967295"/>
          </p:nvPr>
        </p:nvSpPr>
        <p:spPr bwMode="auto">
          <a:xfrm>
            <a:off x="283946" y="424031"/>
            <a:ext cx="7843838" cy="1116012"/>
          </a:xfrm>
          <a:prstGeom prst="rect">
            <a:avLst/>
          </a:prstGeom>
          <a:noFill/>
          <a:ln>
            <a:miter lim="800000"/>
            <a:headEnd/>
            <a:tailEnd/>
          </a:ln>
        </p:spPr>
        <p:txBody>
          <a:bodyPr/>
          <a:lstStyle/>
          <a:p>
            <a:r>
              <a:rPr lang="en-US" sz="3400" dirty="0" smtClean="0"/>
              <a:t>Chapter 6: </a:t>
            </a:r>
            <a:r>
              <a:rPr lang="en-US" sz="3400" dirty="0" smtClean="0">
                <a:solidFill>
                  <a:srgbClr val="FF9900"/>
                </a:solidFill>
              </a:rPr>
              <a:t>Energy</a:t>
            </a:r>
            <a:r>
              <a:rPr lang="en-US" sz="3400" dirty="0" smtClean="0"/>
              <a:t> Conservation, Efficiency &amp; CO</a:t>
            </a:r>
            <a:r>
              <a:rPr lang="en-US" sz="3400" baseline="-25000" dirty="0" smtClean="0"/>
              <a:t>2</a:t>
            </a:r>
            <a:r>
              <a:rPr lang="en-US" sz="3400" i="1" dirty="0" smtClean="0"/>
              <a:t>e</a:t>
            </a:r>
            <a:r>
              <a:rPr lang="en-US" sz="3400" dirty="0" smtClean="0"/>
              <a:t> Emission Reduction</a:t>
            </a:r>
          </a:p>
        </p:txBody>
      </p:sp>
      <p:sp>
        <p:nvSpPr>
          <p:cNvPr id="121858" name="Content Placeholder 1"/>
          <p:cNvSpPr>
            <a:spLocks noGrp="1"/>
          </p:cNvSpPr>
          <p:nvPr>
            <p:ph idx="4294967295"/>
          </p:nvPr>
        </p:nvSpPr>
        <p:spPr bwMode="auto">
          <a:xfrm>
            <a:off x="565485" y="1668780"/>
            <a:ext cx="7407275" cy="3768493"/>
          </a:xfrm>
          <a:prstGeom prst="rect">
            <a:avLst/>
          </a:prstGeom>
          <a:noFill/>
          <a:ln>
            <a:miter lim="800000"/>
            <a:headEnd/>
            <a:tailEnd/>
          </a:ln>
        </p:spPr>
        <p:txBody>
          <a:bodyPr/>
          <a:lstStyle/>
          <a:p>
            <a:r>
              <a:rPr lang="en-US" dirty="0"/>
              <a:t>Chapter 6 is applicable to new buildings and additions to existing buildings</a:t>
            </a:r>
            <a:r>
              <a:rPr lang="en-US" dirty="0" smtClean="0"/>
              <a:t>.</a:t>
            </a:r>
          </a:p>
          <a:p>
            <a:r>
              <a:rPr lang="en-US" dirty="0" smtClean="0"/>
              <a:t>Contains detailed energy requirements.</a:t>
            </a:r>
            <a:endParaRPr lang="en-US" dirty="0"/>
          </a:p>
          <a:p>
            <a:r>
              <a:rPr lang="en-US" dirty="0"/>
              <a:t>Energy requirements for alterations to existing buildings are found in </a:t>
            </a:r>
            <a:r>
              <a:rPr lang="en-US" dirty="0" err="1"/>
              <a:t>Ch</a:t>
            </a:r>
            <a:r>
              <a:rPr lang="en-US" dirty="0"/>
              <a:t> 10. </a:t>
            </a:r>
          </a:p>
          <a:p>
            <a:r>
              <a:rPr lang="en-US" dirty="0"/>
              <a:t>The </a:t>
            </a:r>
            <a:r>
              <a:rPr lang="en-US" dirty="0" err="1"/>
              <a:t>IgCC</a:t>
            </a:r>
            <a:r>
              <a:rPr lang="en-US" dirty="0"/>
              <a:t> provides the following energy compliance paths:</a:t>
            </a:r>
          </a:p>
          <a:p>
            <a:pPr lvl="1"/>
            <a:r>
              <a:rPr lang="en-US" sz="2000" b="1" dirty="0"/>
              <a:t>Prescriptive-</a:t>
            </a:r>
            <a:r>
              <a:rPr lang="en-US" sz="2000" dirty="0"/>
              <a:t>based </a:t>
            </a:r>
            <a:r>
              <a:rPr lang="en-US" sz="2000" dirty="0" smtClean="0"/>
              <a:t>– </a:t>
            </a:r>
          </a:p>
          <a:p>
            <a:pPr lvl="1"/>
            <a:r>
              <a:rPr lang="en-US" sz="2000" b="1" dirty="0" smtClean="0"/>
              <a:t>Performance-</a:t>
            </a:r>
            <a:r>
              <a:rPr lang="en-US" sz="2000" dirty="0" smtClean="0"/>
              <a:t>based </a:t>
            </a:r>
            <a:r>
              <a:rPr lang="en-US" sz="2000" dirty="0" err="1" smtClean="0">
                <a:solidFill>
                  <a:schemeClr val="tx1">
                    <a:lumMod val="65000"/>
                    <a:lumOff val="35000"/>
                  </a:schemeClr>
                </a:solidFill>
              </a:rPr>
              <a:t>zEPI</a:t>
            </a:r>
            <a:r>
              <a:rPr lang="en-US" sz="2000" dirty="0" smtClean="0">
                <a:solidFill>
                  <a:schemeClr val="tx1">
                    <a:lumMod val="65000"/>
                    <a:lumOff val="35000"/>
                  </a:schemeClr>
                </a:solidFill>
              </a:rPr>
              <a:t> (Zero Energy Performance Index)</a:t>
            </a:r>
          </a:p>
          <a:p>
            <a:pPr>
              <a:buNone/>
            </a:pPr>
            <a:endParaRPr lang="en-US" sz="2000" dirty="0" smtClean="0">
              <a:solidFill>
                <a:schemeClr val="tx1">
                  <a:lumMod val="65000"/>
                  <a:lumOff val="35000"/>
                </a:schemeClr>
              </a:solidFill>
            </a:endParaRPr>
          </a:p>
        </p:txBody>
      </p:sp>
      <p:sp>
        <p:nvSpPr>
          <p:cNvPr id="7" name="Slide Number Placeholder 3"/>
          <p:cNvSpPr txBox="1">
            <a:spLocks noGrp="1"/>
          </p:cNvSpPr>
          <p:nvPr/>
        </p:nvSpPr>
        <p:spPr bwMode="auto">
          <a:xfrm>
            <a:off x="8696960" y="6512560"/>
            <a:ext cx="447040" cy="345440"/>
          </a:xfrm>
          <a:prstGeom prst="rect">
            <a:avLst/>
          </a:prstGeom>
          <a:noFill/>
          <a:ln>
            <a:miter lim="800000"/>
            <a:headEnd/>
            <a:tailEnd/>
          </a:ln>
        </p:spPr>
        <p:txBody>
          <a:bodyPr/>
          <a:lstStyle/>
          <a:p>
            <a:pPr algn="r" eaLnBrk="0" hangingPunct="0">
              <a:defRPr/>
            </a:pPr>
            <a:fld id="{EDC0AE37-1608-4BE6-8D9B-D9F22CA52673}" type="slidenum">
              <a:rPr lang="en-US" sz="1400">
                <a:latin typeface="+mn-lt"/>
                <a:ea typeface="+mn-ea"/>
              </a:rPr>
              <a:pPr algn="r" eaLnBrk="0" hangingPunct="0">
                <a:defRPr/>
              </a:pPr>
              <a:t>8</a:t>
            </a:fld>
            <a:endParaRPr lang="en-US" sz="1400" dirty="0">
              <a:solidFill>
                <a:schemeClr val="bg1"/>
              </a:solidFill>
              <a:latin typeface="+mn-lt"/>
              <a:ea typeface="+mn-ea"/>
            </a:endParaRPr>
          </a:p>
        </p:txBody>
      </p:sp>
      <p:pic>
        <p:nvPicPr>
          <p:cNvPr id="5" name="Picture 4" descr="substation3.jpg"/>
          <p:cNvPicPr>
            <a:picLocks noChangeAspect="1"/>
          </p:cNvPicPr>
          <p:nvPr/>
        </p:nvPicPr>
        <p:blipFill>
          <a:blip r:embed="rId3" cstate="print"/>
          <a:srcRect b="20063"/>
          <a:stretch>
            <a:fillRect/>
          </a:stretch>
        </p:blipFill>
        <p:spPr>
          <a:xfrm>
            <a:off x="0" y="5550408"/>
            <a:ext cx="9144000" cy="1307592"/>
          </a:xfrm>
          <a:prstGeom prst="rect">
            <a:avLst/>
          </a:prstGeom>
        </p:spPr>
      </p:pic>
    </p:spTree>
    <p:extLst>
      <p:ext uri="{BB962C8B-B14F-4D97-AF65-F5344CB8AC3E}">
        <p14:creationId xmlns:p14="http://schemas.microsoft.com/office/powerpoint/2010/main" val="2347617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1" y="256190"/>
            <a:ext cx="7407275" cy="1116012"/>
          </a:xfrm>
        </p:spPr>
        <p:txBody>
          <a:bodyPr/>
          <a:lstStyle/>
          <a:p>
            <a:r>
              <a:rPr lang="en-US" dirty="0" smtClean="0"/>
              <a:t>Chapter 7: </a:t>
            </a:r>
            <a:r>
              <a:rPr lang="en-US" dirty="0" smtClean="0">
                <a:solidFill>
                  <a:srgbClr val="3D3F83"/>
                </a:solidFill>
              </a:rPr>
              <a:t>Water</a:t>
            </a:r>
            <a:r>
              <a:rPr lang="en-US" dirty="0" smtClean="0"/>
              <a:t> Conservation and Efficiency</a:t>
            </a:r>
            <a:endParaRPr lang="en-US" dirty="0"/>
          </a:p>
        </p:txBody>
      </p:sp>
      <p:sp>
        <p:nvSpPr>
          <p:cNvPr id="4" name="Content Placeholder 3"/>
          <p:cNvSpPr>
            <a:spLocks noGrp="1"/>
          </p:cNvSpPr>
          <p:nvPr>
            <p:ph sz="half" idx="4294967295"/>
          </p:nvPr>
        </p:nvSpPr>
        <p:spPr>
          <a:xfrm>
            <a:off x="795288" y="1552826"/>
            <a:ext cx="3508375" cy="3616325"/>
          </a:xfrm>
        </p:spPr>
        <p:txBody>
          <a:bodyPr>
            <a:normAutofit fontScale="92500" lnSpcReduction="20000"/>
          </a:bodyPr>
          <a:lstStyle/>
          <a:p>
            <a:r>
              <a:rPr lang="en-US" dirty="0"/>
              <a:t>Seeks water efficiency regardless of the source</a:t>
            </a:r>
          </a:p>
          <a:p>
            <a:r>
              <a:rPr lang="en-US" dirty="0"/>
              <a:t>Encourages the use of lower quality water wherever possible and permissible.</a:t>
            </a:r>
          </a:p>
          <a:p>
            <a:r>
              <a:rPr lang="en-US" dirty="0" smtClean="0">
                <a:solidFill>
                  <a:schemeClr val="tx1">
                    <a:lumMod val="65000"/>
                    <a:lumOff val="35000"/>
                  </a:schemeClr>
                </a:solidFill>
              </a:rPr>
              <a:t>Efficiency provisions for </a:t>
            </a:r>
          </a:p>
          <a:p>
            <a:pPr lvl="1"/>
            <a:r>
              <a:rPr lang="en-US" dirty="0">
                <a:solidFill>
                  <a:schemeClr val="tx1">
                    <a:lumMod val="65000"/>
                    <a:lumOff val="35000"/>
                  </a:schemeClr>
                </a:solidFill>
              </a:rPr>
              <a:t>P</a:t>
            </a:r>
            <a:r>
              <a:rPr lang="en-US" dirty="0" smtClean="0">
                <a:solidFill>
                  <a:schemeClr val="tx1">
                    <a:lumMod val="65000"/>
                    <a:lumOff val="35000"/>
                  </a:schemeClr>
                </a:solidFill>
              </a:rPr>
              <a:t>lumbing fixtures/fittings</a:t>
            </a:r>
          </a:p>
          <a:p>
            <a:pPr lvl="1"/>
            <a:r>
              <a:rPr lang="en-US" dirty="0" smtClean="0">
                <a:solidFill>
                  <a:schemeClr val="tx1">
                    <a:lumMod val="65000"/>
                    <a:lumOff val="35000"/>
                  </a:schemeClr>
                </a:solidFill>
              </a:rPr>
              <a:t>Appliances</a:t>
            </a:r>
          </a:p>
          <a:p>
            <a:pPr lvl="1"/>
            <a:r>
              <a:rPr lang="en-US" dirty="0" smtClean="0">
                <a:solidFill>
                  <a:schemeClr val="tx1">
                    <a:lumMod val="65000"/>
                    <a:lumOff val="35000"/>
                  </a:schemeClr>
                </a:solidFill>
              </a:rPr>
              <a:t>Carwashes</a:t>
            </a:r>
          </a:p>
          <a:p>
            <a:pPr lvl="1"/>
            <a:r>
              <a:rPr lang="en-US" dirty="0" smtClean="0">
                <a:solidFill>
                  <a:schemeClr val="tx1">
                    <a:lumMod val="65000"/>
                    <a:lumOff val="35000"/>
                  </a:schemeClr>
                </a:solidFill>
              </a:rPr>
              <a:t>Cooling towers	</a:t>
            </a: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p:txBody>
      </p:sp>
      <p:sp>
        <p:nvSpPr>
          <p:cNvPr id="5" name="Content Placeholder 4"/>
          <p:cNvSpPr>
            <a:spLocks noGrp="1"/>
          </p:cNvSpPr>
          <p:nvPr>
            <p:ph sz="half" idx="4294967295"/>
          </p:nvPr>
        </p:nvSpPr>
        <p:spPr>
          <a:xfrm>
            <a:off x="4308509" y="1507106"/>
            <a:ext cx="3657600" cy="3616325"/>
          </a:xfrm>
        </p:spPr>
        <p:txBody>
          <a:bodyPr/>
          <a:lstStyle/>
          <a:p>
            <a:r>
              <a:rPr lang="en-US" sz="1800" dirty="0">
                <a:solidFill>
                  <a:schemeClr val="tx1">
                    <a:lumMod val="65000"/>
                    <a:lumOff val="35000"/>
                  </a:schemeClr>
                </a:solidFill>
              </a:rPr>
              <a:t>HVAC systems and equipment </a:t>
            </a:r>
            <a:r>
              <a:rPr lang="en-US" sz="1800" dirty="0" smtClean="0">
                <a:solidFill>
                  <a:schemeClr val="tx1">
                    <a:lumMod val="65000"/>
                    <a:lumOff val="35000"/>
                  </a:schemeClr>
                </a:solidFill>
              </a:rPr>
              <a:t>Water </a:t>
            </a:r>
            <a:r>
              <a:rPr lang="en-US" sz="1800" dirty="0">
                <a:solidFill>
                  <a:schemeClr val="tx1">
                    <a:lumMod val="65000"/>
                    <a:lumOff val="35000"/>
                  </a:schemeClr>
                </a:solidFill>
              </a:rPr>
              <a:t>treatment systems</a:t>
            </a:r>
          </a:p>
          <a:p>
            <a:r>
              <a:rPr lang="en-US" sz="1800" dirty="0">
                <a:solidFill>
                  <a:schemeClr val="tx1">
                    <a:lumMod val="65000"/>
                    <a:lumOff val="35000"/>
                  </a:schemeClr>
                </a:solidFill>
              </a:rPr>
              <a:t>Metering</a:t>
            </a:r>
          </a:p>
          <a:p>
            <a:r>
              <a:rPr lang="en-US" sz="1800" dirty="0" smtClean="0">
                <a:solidFill>
                  <a:schemeClr val="tx1">
                    <a:lumMod val="65000"/>
                    <a:lumOff val="35000"/>
                  </a:schemeClr>
                </a:solidFill>
              </a:rPr>
              <a:t>Rainwater collection systems</a:t>
            </a:r>
            <a:endParaRPr lang="en-US" sz="1800" dirty="0">
              <a:solidFill>
                <a:schemeClr val="tx1">
                  <a:lumMod val="65000"/>
                  <a:lumOff val="35000"/>
                </a:schemeClr>
              </a:solidFill>
            </a:endParaRPr>
          </a:p>
          <a:p>
            <a:r>
              <a:rPr lang="en-US" sz="1800" dirty="0" smtClean="0">
                <a:solidFill>
                  <a:schemeClr val="tx1">
                    <a:lumMod val="65000"/>
                    <a:lumOff val="35000"/>
                  </a:schemeClr>
                </a:solidFill>
              </a:rPr>
              <a:t>Gray water reuse systems</a:t>
            </a:r>
          </a:p>
          <a:p>
            <a:r>
              <a:rPr lang="en-US" sz="1800" dirty="0">
                <a:solidFill>
                  <a:schemeClr val="tx1">
                    <a:lumMod val="65000"/>
                    <a:lumOff val="35000"/>
                  </a:schemeClr>
                </a:solidFill>
              </a:rPr>
              <a:t>R</a:t>
            </a:r>
            <a:r>
              <a:rPr lang="en-US" sz="1800" dirty="0" smtClean="0">
                <a:solidFill>
                  <a:schemeClr val="tx1">
                    <a:lumMod val="65000"/>
                    <a:lumOff val="35000"/>
                  </a:schemeClr>
                </a:solidFill>
              </a:rPr>
              <a:t>eclaimed water systems</a:t>
            </a:r>
          </a:p>
          <a:p>
            <a:r>
              <a:rPr lang="en-US" sz="1800" dirty="0" smtClean="0">
                <a:solidFill>
                  <a:schemeClr val="tx1">
                    <a:lumMod val="65000"/>
                    <a:lumOff val="35000"/>
                  </a:schemeClr>
                </a:solidFill>
              </a:rPr>
              <a:t>Other alternative water sources</a:t>
            </a:r>
          </a:p>
          <a:p>
            <a:endParaRPr lang="en-US" dirty="0" smtClean="0">
              <a:solidFill>
                <a:schemeClr val="tx1">
                  <a:lumMod val="65000"/>
                  <a:lumOff val="35000"/>
                </a:schemeClr>
              </a:solidFill>
            </a:endParaRPr>
          </a:p>
          <a:p>
            <a:endParaRPr lang="en-US" dirty="0"/>
          </a:p>
        </p:txBody>
      </p:sp>
      <p:pic>
        <p:nvPicPr>
          <p:cNvPr id="7" name="Picture 6" descr="Rain.jpg"/>
          <p:cNvPicPr>
            <a:picLocks noChangeAspect="1"/>
          </p:cNvPicPr>
          <p:nvPr/>
        </p:nvPicPr>
        <p:blipFill>
          <a:blip r:embed="rId3" cstate="print"/>
          <a:stretch>
            <a:fillRect/>
          </a:stretch>
        </p:blipFill>
        <p:spPr>
          <a:xfrm>
            <a:off x="0" y="5533902"/>
            <a:ext cx="9144000" cy="1312223"/>
          </a:xfrm>
          <a:prstGeom prst="rect">
            <a:avLst/>
          </a:prstGeom>
        </p:spPr>
      </p:pic>
    </p:spTree>
    <p:extLst>
      <p:ext uri="{BB962C8B-B14F-4D97-AF65-F5344CB8AC3E}">
        <p14:creationId xmlns:p14="http://schemas.microsoft.com/office/powerpoint/2010/main" val="2471783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IgCC Overview JBW">
  <a:themeElements>
    <a:clrScheme name="IGCC">
      <a:dk1>
        <a:srgbClr val="000000"/>
      </a:dk1>
      <a:lt1>
        <a:sysClr val="window" lastClr="FFFFFF"/>
      </a:lt1>
      <a:dk2>
        <a:srgbClr val="003E2A"/>
      </a:dk2>
      <a:lt2>
        <a:srgbClr val="91C884"/>
      </a:lt2>
      <a:accent1>
        <a:srgbClr val="3C9533"/>
      </a:accent1>
      <a:accent2>
        <a:srgbClr val="006A2F"/>
      </a:accent2>
      <a:accent3>
        <a:srgbClr val="CBD249"/>
      </a:accent3>
      <a:accent4>
        <a:srgbClr val="A5A8A7"/>
      </a:accent4>
      <a:accent5>
        <a:srgbClr val="006A2F"/>
      </a:accent5>
      <a:accent6>
        <a:srgbClr val="CBD249"/>
      </a:accent6>
      <a:hlink>
        <a:srgbClr val="3C9533"/>
      </a:hlink>
      <a:folHlink>
        <a:srgbClr val="91C884"/>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GCC">
      <a:dk1>
        <a:srgbClr val="000000"/>
      </a:dk1>
      <a:lt1>
        <a:sysClr val="window" lastClr="FFFFFF"/>
      </a:lt1>
      <a:dk2>
        <a:srgbClr val="003E2A"/>
      </a:dk2>
      <a:lt2>
        <a:srgbClr val="91C884"/>
      </a:lt2>
      <a:accent1>
        <a:srgbClr val="3C9533"/>
      </a:accent1>
      <a:accent2>
        <a:srgbClr val="006A2F"/>
      </a:accent2>
      <a:accent3>
        <a:srgbClr val="CBD249"/>
      </a:accent3>
      <a:accent4>
        <a:srgbClr val="A5A8A7"/>
      </a:accent4>
      <a:accent5>
        <a:srgbClr val="006A2F"/>
      </a:accent5>
      <a:accent6>
        <a:srgbClr val="CBD249"/>
      </a:accent6>
      <a:hlink>
        <a:srgbClr val="3C9533"/>
      </a:hlink>
      <a:folHlink>
        <a:srgbClr val="91C884"/>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IgCC Overview JBW</Template>
  <TotalTime>1726</TotalTime>
  <Words>1659</Words>
  <Application>Microsoft Office PowerPoint</Application>
  <PresentationFormat>On-screen Show (4:3)</PresentationFormat>
  <Paragraphs>206</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IgCC Overview JBW</vt:lpstr>
      <vt:lpstr>Office Theme</vt:lpstr>
      <vt:lpstr>International Code Council (ICC)   </vt:lpstr>
      <vt:lpstr>IgCC - History  </vt:lpstr>
      <vt:lpstr>IgCC Context</vt:lpstr>
      <vt:lpstr>PowerPoint Presentation</vt:lpstr>
      <vt:lpstr>Chapter 3: Jurisdictional Requirements and Life Cycle Assessment  </vt:lpstr>
      <vt:lpstr>Chapter 4: Site Development and Land Use</vt:lpstr>
      <vt:lpstr>Chapter 5: Material Resource Conservation and Efficiency</vt:lpstr>
      <vt:lpstr>Chapter 6: Energy Conservation, Efficiency &amp; CO2e Emission Reduction</vt:lpstr>
      <vt:lpstr>Chapter 7: Water Conservation and Efficiency</vt:lpstr>
      <vt:lpstr>Chapter 8: Indoor Environmental Quality and Comfort</vt:lpstr>
      <vt:lpstr>Chapter 9: Commissioning, Operations &amp; Maintenance</vt:lpstr>
      <vt:lpstr>Chapter 10: Existing Buildings</vt:lpstr>
      <vt:lpstr>Appendix A: Project Electives</vt:lpstr>
      <vt:lpstr>For more information see: www.iccsafe.org/igcc </vt:lpstr>
    </vt:vector>
  </TitlesOfParts>
  <Company>International Code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2012  International Green Construction Code</dc:title>
  <dc:creator>Justin Wiley</dc:creator>
  <cp:lastModifiedBy>CSnavely</cp:lastModifiedBy>
  <cp:revision>13</cp:revision>
  <cp:lastPrinted>2012-04-16T22:18:03Z</cp:lastPrinted>
  <dcterms:created xsi:type="dcterms:W3CDTF">2012-09-13T15:23:26Z</dcterms:created>
  <dcterms:modified xsi:type="dcterms:W3CDTF">2015-01-12T18:34:03Z</dcterms:modified>
</cp:coreProperties>
</file>